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1.xml" ContentType="application/vnd.openxmlformats-officedocument.themeOverr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9" r:id="rId3"/>
    <p:sldId id="313" r:id="rId4"/>
    <p:sldId id="314" r:id="rId5"/>
    <p:sldId id="315" r:id="rId6"/>
    <p:sldId id="316" r:id="rId7"/>
    <p:sldId id="277" r:id="rId8"/>
    <p:sldId id="317" r:id="rId9"/>
    <p:sldId id="318" r:id="rId10"/>
    <p:sldId id="319" r:id="rId11"/>
    <p:sldId id="321" r:id="rId12"/>
    <p:sldId id="322" r:id="rId13"/>
    <p:sldId id="323" r:id="rId14"/>
    <p:sldId id="324" r:id="rId15"/>
    <p:sldId id="325" r:id="rId16"/>
    <p:sldId id="326" r:id="rId17"/>
    <p:sldId id="330" r:id="rId18"/>
    <p:sldId id="328" r:id="rId19"/>
    <p:sldId id="339" r:id="rId20"/>
    <p:sldId id="340" r:id="rId21"/>
    <p:sldId id="329" r:id="rId22"/>
    <p:sldId id="331" r:id="rId23"/>
    <p:sldId id="332" r:id="rId24"/>
    <p:sldId id="333" r:id="rId25"/>
    <p:sldId id="334" r:id="rId26"/>
    <p:sldId id="335" r:id="rId27"/>
    <p:sldId id="310" r:id="rId28"/>
    <p:sldId id="336" r:id="rId29"/>
    <p:sldId id="29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 Minh Sang" initials="NMS" lastIdx="1" clrIdx="0">
    <p:extLst/>
  </p:cmAuthor>
  <p:cmAuthor id="2" name="Tran Minh Hoang" initials="TMH"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4" y="-6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 Id="rId2" Type="http://schemas.microsoft.com/office/2011/relationships/chartStyle" Target="style10.xml"/><Relationship Id="rId3" Type="http://schemas.microsoft.com/office/2011/relationships/chartColorStyle" Target="colors10.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 Id="rId2" Type="http://schemas.microsoft.com/office/2011/relationships/chartStyle" Target="style5.xml"/><Relationship Id="rId3"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 Id="rId2" Type="http://schemas.microsoft.com/office/2011/relationships/chartStyle" Target="style6.xml"/><Relationship Id="rId3" Type="http://schemas.microsoft.com/office/2011/relationships/chartColorStyle" Target="colors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 Id="rId2" Type="http://schemas.microsoft.com/office/2011/relationships/chartStyle" Target="style7.xml"/><Relationship Id="rId3" Type="http://schemas.microsoft.com/office/2011/relationships/chartColorStyle" Target="colors7.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microsoft.com/office/2011/relationships/chartStyle" Target="style8.xml"/><Relationship Id="rId3" Type="http://schemas.microsoft.com/office/2011/relationships/chartColorStyle" Target="colors8.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 Id="rId2" Type="http://schemas.microsoft.com/office/2011/relationships/chartStyle" Target="style9.xml"/><Relationship Id="rId3"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72994561646879"/>
          <c:y val="0.0351548556430446"/>
          <c:w val="0.902700543835312"/>
          <c:h val="0.86593625796775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55.3</c:v>
                </c:pt>
                <c:pt idx="1">
                  <c:v>92.5</c:v>
                </c:pt>
                <c:pt idx="2">
                  <c:v>98.5</c:v>
                </c:pt>
              </c:numCache>
            </c:numRef>
          </c:val>
          <c:extLst xmlns:c16r2="http://schemas.microsoft.com/office/drawing/2015/06/chart">
            <c:ext xmlns:c16="http://schemas.microsoft.com/office/drawing/2014/chart" uri="{C3380CC4-5D6E-409C-BE32-E72D297353CC}">
              <c16:uniqueId val="{00000000-3A32-4FE3-8645-59679304C640}"/>
            </c:ext>
          </c:extLst>
        </c:ser>
        <c:dLbls>
          <c:showLegendKey val="0"/>
          <c:showVal val="0"/>
          <c:showCatName val="0"/>
          <c:showSerName val="0"/>
          <c:showPercent val="0"/>
          <c:showBubbleSize val="0"/>
        </c:dLbls>
        <c:gapWidth val="219"/>
        <c:overlap val="-27"/>
        <c:axId val="-2130198776"/>
        <c:axId val="-2127190376"/>
      </c:barChart>
      <c:catAx>
        <c:axId val="-213019877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127190376"/>
        <c:crosses val="autoZero"/>
        <c:auto val="1"/>
        <c:lblAlgn val="ctr"/>
        <c:lblOffset val="100"/>
        <c:noMultiLvlLbl val="0"/>
      </c:catAx>
      <c:valAx>
        <c:axId val="-2127190376"/>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373950083611705"/>
              <c:y val="0.0725335583052119"/>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30198776"/>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523041163372487"/>
          <c:y val="0.050310407554222"/>
          <c:w val="0.934111464130715"/>
          <c:h val="0.806416697912761"/>
        </c:manualLayout>
      </c:layout>
      <c:barChart>
        <c:barDir val="col"/>
        <c:grouping val="clustered"/>
        <c:varyColors val="0"/>
        <c:ser>
          <c:idx val="0"/>
          <c:order val="0"/>
          <c:tx>
            <c:strRef>
              <c:f>Sheet1!$A$2</c:f>
              <c:strCache>
                <c:ptCount val="1"/>
                <c:pt idx="0">
                  <c:v>SSW</c:v>
                </c:pt>
              </c:strCache>
            </c:strRef>
          </c:tx>
          <c:invertIfNegative val="0"/>
          <c:dLbls>
            <c:numFmt formatCode="0.0" sourceLinked="0"/>
            <c:spPr>
              <a:noFill/>
              <a:ln>
                <a:noFill/>
              </a:ln>
              <a:effectLst/>
            </c:spPr>
            <c:txPr>
              <a:bodyPr wrap="square" lIns="38100" tIns="19050" rIns="38100" bIns="19050" anchor="ctr">
                <a:spAutoFit/>
              </a:bodyPr>
              <a:lstStyle/>
              <a:p>
                <a:pPr>
                  <a:defRPr sz="1400" b="1">
                    <a:solidFill>
                      <a:schemeClr val="accent1">
                        <a:lumMod val="50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Sheet1!$B$1:$G$1</c:f>
              <c:strCache>
                <c:ptCount val="6"/>
                <c:pt idx="0">
                  <c:v>An Giang</c:v>
                </c:pt>
                <c:pt idx="1">
                  <c:v>Cần Thơ</c:v>
                </c:pt>
                <c:pt idx="2">
                  <c:v>TP HCM</c:v>
                </c:pt>
                <c:pt idx="3">
                  <c:v>Hà Nội</c:v>
                </c:pt>
                <c:pt idx="4">
                  <c:v>Hải Phòng</c:v>
                </c:pt>
                <c:pt idx="5">
                  <c:v>Quảng Ninh</c:v>
                </c:pt>
              </c:strCache>
            </c:strRef>
          </c:cat>
          <c:val>
            <c:numRef>
              <c:f>Sheet1!$B$2:$G$2</c:f>
              <c:numCache>
                <c:formatCode>General</c:formatCode>
                <c:ptCount val="6"/>
                <c:pt idx="0">
                  <c:v>0.3</c:v>
                </c:pt>
                <c:pt idx="1">
                  <c:v>0.0</c:v>
                </c:pt>
                <c:pt idx="2">
                  <c:v>2.5</c:v>
                </c:pt>
                <c:pt idx="3">
                  <c:v>4.7</c:v>
                </c:pt>
                <c:pt idx="4">
                  <c:v>0.0</c:v>
                </c:pt>
              </c:numCache>
            </c:numRef>
          </c:val>
          <c:extLst xmlns:c16r2="http://schemas.microsoft.com/office/drawing/2015/06/chart">
            <c:ext xmlns:c16="http://schemas.microsoft.com/office/drawing/2014/chart" uri="{C3380CC4-5D6E-409C-BE32-E72D297353CC}">
              <c16:uniqueId val="{00000000-BF19-4B78-B3E9-5C116D366894}"/>
            </c:ext>
          </c:extLst>
        </c:ser>
        <c:ser>
          <c:idx val="1"/>
          <c:order val="1"/>
          <c:tx>
            <c:strRef>
              <c:f>Sheet1!$A$3</c:f>
              <c:strCache>
                <c:ptCount val="1"/>
                <c:pt idx="0">
                  <c:v>VSW</c:v>
                </c:pt>
              </c:strCache>
            </c:strRef>
          </c:tx>
          <c:invertIfNegative val="0"/>
          <c:dLbls>
            <c:numFmt formatCode="0.0" sourceLinked="0"/>
            <c:spPr>
              <a:noFill/>
              <a:ln>
                <a:noFill/>
              </a:ln>
              <a:effectLst/>
            </c:spPr>
            <c:txPr>
              <a:bodyPr wrap="square" lIns="38100" tIns="19050" rIns="38100" bIns="19050" anchor="ctr">
                <a:spAutoFit/>
              </a:bodyPr>
              <a:lstStyle/>
              <a:p>
                <a:pPr>
                  <a:defRPr sz="1400" b="1">
                    <a:solidFill>
                      <a:schemeClr val="accent2">
                        <a:lumMod val="7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Sheet1!$B$1:$G$1</c:f>
              <c:strCache>
                <c:ptCount val="6"/>
                <c:pt idx="0">
                  <c:v>An Giang</c:v>
                </c:pt>
                <c:pt idx="1">
                  <c:v>Cần Thơ</c:v>
                </c:pt>
                <c:pt idx="2">
                  <c:v>TP HCM</c:v>
                </c:pt>
                <c:pt idx="3">
                  <c:v>Hà Nội</c:v>
                </c:pt>
                <c:pt idx="4">
                  <c:v>Hải Phòng</c:v>
                </c:pt>
                <c:pt idx="5">
                  <c:v>Quảng Ninh</c:v>
                </c:pt>
              </c:strCache>
            </c:strRef>
          </c:cat>
          <c:val>
            <c:numRef>
              <c:f>Sheet1!$B$3:$G$3</c:f>
              <c:numCache>
                <c:formatCode>General</c:formatCode>
                <c:ptCount val="6"/>
                <c:pt idx="0">
                  <c:v>0.0</c:v>
                </c:pt>
                <c:pt idx="1">
                  <c:v>1.3</c:v>
                </c:pt>
                <c:pt idx="2">
                  <c:v>4.2</c:v>
                </c:pt>
                <c:pt idx="3">
                  <c:v>3.0</c:v>
                </c:pt>
                <c:pt idx="4">
                  <c:v>1.0</c:v>
                </c:pt>
                <c:pt idx="5">
                  <c:v>0.0</c:v>
                </c:pt>
              </c:numCache>
            </c:numRef>
          </c:val>
          <c:extLst xmlns:c16r2="http://schemas.microsoft.com/office/drawing/2015/06/chart">
            <c:ext xmlns:c16="http://schemas.microsoft.com/office/drawing/2014/chart" uri="{C3380CC4-5D6E-409C-BE32-E72D297353CC}">
              <c16:uniqueId val="{00000001-BF19-4B78-B3E9-5C116D366894}"/>
            </c:ext>
          </c:extLst>
        </c:ser>
        <c:dLbls>
          <c:showLegendKey val="0"/>
          <c:showVal val="0"/>
          <c:showCatName val="0"/>
          <c:showSerName val="0"/>
          <c:showPercent val="0"/>
          <c:showBubbleSize val="0"/>
        </c:dLbls>
        <c:gapWidth val="150"/>
        <c:axId val="-2123089048"/>
        <c:axId val="-2123092072"/>
      </c:barChart>
      <c:catAx>
        <c:axId val="-2123089048"/>
        <c:scaling>
          <c:orientation val="minMax"/>
        </c:scaling>
        <c:delete val="0"/>
        <c:axPos val="b"/>
        <c:numFmt formatCode="General" sourceLinked="1"/>
        <c:majorTickMark val="out"/>
        <c:minorTickMark val="none"/>
        <c:tickLblPos val="nextTo"/>
        <c:txPr>
          <a:bodyPr rot="0" vert="horz"/>
          <a:lstStyle/>
          <a:p>
            <a:pPr>
              <a:defRPr sz="1400" b="1"/>
            </a:pPr>
            <a:endParaRPr lang="en-US"/>
          </a:p>
        </c:txPr>
        <c:crossAx val="-2123092072"/>
        <c:crosses val="autoZero"/>
        <c:auto val="1"/>
        <c:lblAlgn val="ctr"/>
        <c:lblOffset val="100"/>
        <c:tickLblSkip val="1"/>
        <c:tickMarkSkip val="1"/>
        <c:noMultiLvlLbl val="0"/>
      </c:catAx>
      <c:valAx>
        <c:axId val="-2123092072"/>
        <c:scaling>
          <c:orientation val="minMax"/>
          <c:max val="10.0"/>
          <c:min val="0.0"/>
        </c:scaling>
        <c:delete val="0"/>
        <c:axPos val="l"/>
        <c:title>
          <c:tx>
            <c:rich>
              <a:bodyPr rot="0" vert="horz"/>
              <a:lstStyle/>
              <a:p>
                <a:pPr>
                  <a:defRPr sz="1600"/>
                </a:pPr>
                <a:r>
                  <a:rPr lang="vi-VN" sz="1600" dirty="0"/>
                  <a:t>%</a:t>
                </a:r>
              </a:p>
            </c:rich>
          </c:tx>
          <c:layout>
            <c:manualLayout>
              <c:xMode val="edge"/>
              <c:yMode val="edge"/>
              <c:x val="0.00612758401906788"/>
              <c:y val="0.0798414781485648"/>
            </c:manualLayout>
          </c:layout>
          <c:overlay val="0"/>
        </c:title>
        <c:numFmt formatCode="General" sourceLinked="1"/>
        <c:majorTickMark val="out"/>
        <c:minorTickMark val="none"/>
        <c:tickLblPos val="nextTo"/>
        <c:txPr>
          <a:bodyPr rot="0" vert="horz"/>
          <a:lstStyle/>
          <a:p>
            <a:pPr>
              <a:defRPr sz="1600" b="1"/>
            </a:pPr>
            <a:endParaRPr lang="en-US"/>
          </a:p>
        </c:txPr>
        <c:crossAx val="-2123089048"/>
        <c:crosses val="autoZero"/>
        <c:crossBetween val="between"/>
        <c:majorUnit val="2.0"/>
      </c:valAx>
    </c:plotArea>
    <c:legend>
      <c:legendPos val="b"/>
      <c:layout>
        <c:manualLayout>
          <c:xMode val="edge"/>
          <c:yMode val="edge"/>
          <c:x val="0.234732133943985"/>
          <c:y val="0.0507486769071899"/>
          <c:w val="0.519712497169529"/>
          <c:h val="0.0803988640764167"/>
        </c:manualLayout>
      </c:layout>
      <c:overlay val="0"/>
      <c:txPr>
        <a:bodyPr/>
        <a:lstStyle/>
        <a:p>
          <a:pPr>
            <a:defRPr sz="1600" b="1"/>
          </a:pPr>
          <a:endParaRPr lang="en-US"/>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32061465885046"/>
          <c:y val="0.115213910761155"/>
          <c:w val="0.922109565599454"/>
          <c:h val="0.800625796775403"/>
        </c:manualLayout>
      </c:layout>
      <c:barChart>
        <c:barDir val="col"/>
        <c:grouping val="stacked"/>
        <c:varyColors val="0"/>
        <c:ser>
          <c:idx val="0"/>
          <c:order val="0"/>
          <c:tx>
            <c:strRef>
              <c:f>Sheet1!$B$1</c:f>
              <c:strCache>
                <c:ptCount val="1"/>
                <c:pt idx="0">
                  <c:v>Nhiều lần một tuần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28.6</c:v>
                </c:pt>
                <c:pt idx="1">
                  <c:v>35.5</c:v>
                </c:pt>
                <c:pt idx="2">
                  <c:v>22.7</c:v>
                </c:pt>
              </c:numCache>
            </c:numRef>
          </c:val>
          <c:extLst xmlns:c16r2="http://schemas.microsoft.com/office/drawing/2015/06/chart">
            <c:ext xmlns:c16="http://schemas.microsoft.com/office/drawing/2014/chart" uri="{C3380CC4-5D6E-409C-BE32-E72D297353CC}">
              <c16:uniqueId val="{00000000-C124-459F-BD86-A9D9DC3AE485}"/>
            </c:ext>
          </c:extLst>
        </c:ser>
        <c:ser>
          <c:idx val="1"/>
          <c:order val="1"/>
          <c:tx>
            <c:strRef>
              <c:f>Sheet1!$C$1</c:f>
              <c:strCache>
                <c:ptCount val="1"/>
                <c:pt idx="0">
                  <c:v>Một lần một tuần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Sheet1!$C$2:$C$4</c:f>
              <c:numCache>
                <c:formatCode>General</c:formatCode>
                <c:ptCount val="3"/>
                <c:pt idx="0">
                  <c:v>0.0</c:v>
                </c:pt>
                <c:pt idx="1">
                  <c:v>31.6</c:v>
                </c:pt>
                <c:pt idx="2">
                  <c:v>22.7</c:v>
                </c:pt>
              </c:numCache>
            </c:numRef>
          </c:val>
          <c:extLst xmlns:c16r2="http://schemas.microsoft.com/office/drawing/2015/06/chart">
            <c:ext xmlns:c16="http://schemas.microsoft.com/office/drawing/2014/chart" uri="{C3380CC4-5D6E-409C-BE32-E72D297353CC}">
              <c16:uniqueId val="{00000000-E8FA-4DE5-B55B-923A19B919AF}"/>
            </c:ext>
          </c:extLst>
        </c:ser>
        <c:ser>
          <c:idx val="2"/>
          <c:order val="2"/>
          <c:tx>
            <c:strRef>
              <c:f>Sheet1!$D$1</c:f>
              <c:strCache>
                <c:ptCount val="1"/>
                <c:pt idx="0">
                  <c:v>Nhiều lần một tháng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Sheet1!$D$2:$D$4</c:f>
              <c:numCache>
                <c:formatCode>General</c:formatCode>
                <c:ptCount val="3"/>
                <c:pt idx="0">
                  <c:v>42.9</c:v>
                </c:pt>
                <c:pt idx="1">
                  <c:v>26.6</c:v>
                </c:pt>
                <c:pt idx="2">
                  <c:v>31.79999999999999</c:v>
                </c:pt>
              </c:numCache>
            </c:numRef>
          </c:val>
          <c:extLst xmlns:c16r2="http://schemas.microsoft.com/office/drawing/2015/06/chart">
            <c:ext xmlns:c16="http://schemas.microsoft.com/office/drawing/2014/chart" uri="{C3380CC4-5D6E-409C-BE32-E72D297353CC}">
              <c16:uniqueId val="{00000001-E8FA-4DE5-B55B-923A19B919AF}"/>
            </c:ext>
          </c:extLst>
        </c:ser>
        <c:ser>
          <c:idx val="3"/>
          <c:order val="3"/>
          <c:tx>
            <c:strRef>
              <c:f>Sheet1!$E$1</c:f>
              <c:strCache>
                <c:ptCount val="1"/>
                <c:pt idx="0">
                  <c:v>1 hoặc 2 lần trong 90 ngày qua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Sheet1!$E$2:$E$4</c:f>
              <c:numCache>
                <c:formatCode>General</c:formatCode>
                <c:ptCount val="3"/>
                <c:pt idx="0">
                  <c:v>28.6</c:v>
                </c:pt>
                <c:pt idx="1">
                  <c:v>6.3</c:v>
                </c:pt>
                <c:pt idx="2">
                  <c:v>22.7</c:v>
                </c:pt>
              </c:numCache>
            </c:numRef>
          </c:val>
          <c:extLst xmlns:c16r2="http://schemas.microsoft.com/office/drawing/2015/06/chart">
            <c:ext xmlns:c16="http://schemas.microsoft.com/office/drawing/2014/chart" uri="{C3380CC4-5D6E-409C-BE32-E72D297353CC}">
              <c16:uniqueId val="{00000002-E8FA-4DE5-B55B-923A19B919AF}"/>
            </c:ext>
          </c:extLst>
        </c:ser>
        <c:dLbls>
          <c:showLegendKey val="0"/>
          <c:showVal val="0"/>
          <c:showCatName val="0"/>
          <c:showSerName val="0"/>
          <c:showPercent val="0"/>
          <c:showBubbleSize val="0"/>
        </c:dLbls>
        <c:gapWidth val="150"/>
        <c:overlap val="100"/>
        <c:axId val="-2123254296"/>
        <c:axId val="-2123258040"/>
      </c:barChart>
      <c:catAx>
        <c:axId val="-212325429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23258040"/>
        <c:crosses val="autoZero"/>
        <c:auto val="1"/>
        <c:lblAlgn val="ctr"/>
        <c:lblOffset val="100"/>
        <c:noMultiLvlLbl val="0"/>
      </c:catAx>
      <c:valAx>
        <c:axId val="-2123258040"/>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0881057268722467"/>
              <c:y val="0.158032620922385"/>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3254296"/>
        <c:crosses val="autoZero"/>
        <c:crossBetween val="between"/>
        <c:majorUnit val="20.0"/>
      </c:valAx>
      <c:spPr>
        <a:noFill/>
        <a:ln>
          <a:noFill/>
        </a:ln>
        <a:effectLst/>
      </c:spPr>
    </c:plotArea>
    <c:legend>
      <c:legendPos val="b"/>
      <c:layout>
        <c:manualLayout>
          <c:xMode val="edge"/>
          <c:yMode val="edge"/>
          <c:x val="0.0602790014684288"/>
          <c:y val="0.0305584926884139"/>
          <c:w val="0.9"/>
          <c:h val="0.05456899137607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5482904945252"/>
          <c:y val="0.0459549767817484"/>
          <c:w val="0.913298992912229"/>
          <c:h val="0.777584898041591"/>
        </c:manualLayout>
      </c:layout>
      <c:barChart>
        <c:barDir val="col"/>
        <c:grouping val="clustered"/>
        <c:varyColors val="0"/>
        <c:ser>
          <c:idx val="0"/>
          <c:order val="0"/>
          <c:tx>
            <c:strRef>
              <c:f>Sheet1!$B$1</c:f>
              <c:strCache>
                <c:ptCount val="1"/>
                <c:pt idx="0">
                  <c:v>Amphetamine</c:v>
                </c:pt>
              </c:strCache>
            </c:strRef>
          </c:tx>
          <c:spPr>
            <a:solidFill>
              <a:schemeClr val="accent1"/>
            </a:solidFill>
            <a:ln>
              <a:noFill/>
            </a:ln>
            <a:effectLst/>
          </c:spPr>
          <c:invertIfNegative val="0"/>
          <c:dLbls>
            <c:dLbl>
              <c:idx val="0"/>
              <c:layout>
                <c:manualLayout>
                  <c:x val="0.00146842878120411"/>
                  <c:y val="0.0076923076923076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E6A-483B-B6B2-BB088199B99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Hà Nội (n = 100)</c:v>
                </c:pt>
                <c:pt idx="1">
                  <c:v>Đà Nẵng (n = 70)</c:v>
                </c:pt>
                <c:pt idx="2">
                  <c:v>TP HCM (n = 101)</c:v>
                </c:pt>
                <c:pt idx="3">
                  <c:v>Hải Phòng (n = 320)</c:v>
                </c:pt>
              </c:strCache>
            </c:strRef>
          </c:cat>
          <c:val>
            <c:numRef>
              <c:f>Sheet1!$B$2:$B$5</c:f>
              <c:numCache>
                <c:formatCode>General</c:formatCode>
                <c:ptCount val="4"/>
                <c:pt idx="0">
                  <c:v>47.0</c:v>
                </c:pt>
                <c:pt idx="1">
                  <c:v>1.0</c:v>
                </c:pt>
                <c:pt idx="2">
                  <c:v>3.0</c:v>
                </c:pt>
                <c:pt idx="3">
                  <c:v>2.5</c:v>
                </c:pt>
              </c:numCache>
            </c:numRef>
          </c:val>
          <c:extLst xmlns:c16r2="http://schemas.microsoft.com/office/drawing/2015/06/chart">
            <c:ext xmlns:c16="http://schemas.microsoft.com/office/drawing/2014/chart" uri="{C3380CC4-5D6E-409C-BE32-E72D297353CC}">
              <c16:uniqueId val="{00000000-5E6A-483B-B6B2-BB088199B99B}"/>
            </c:ext>
          </c:extLst>
        </c:ser>
        <c:ser>
          <c:idx val="1"/>
          <c:order val="1"/>
          <c:tx>
            <c:strRef>
              <c:f>Sheet1!$C$1</c:f>
              <c:strCache>
                <c:ptCount val="1"/>
                <c:pt idx="0">
                  <c:v>Đá</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Hà Nội (n = 100)</c:v>
                </c:pt>
                <c:pt idx="1">
                  <c:v>Đà Nẵng (n = 70)</c:v>
                </c:pt>
                <c:pt idx="2">
                  <c:v>TP HCM (n = 101)</c:v>
                </c:pt>
                <c:pt idx="3">
                  <c:v>Hải Phòng (n = 320)</c:v>
                </c:pt>
              </c:strCache>
            </c:strRef>
          </c:cat>
          <c:val>
            <c:numRef>
              <c:f>Sheet1!$C$2:$C$5</c:f>
              <c:numCache>
                <c:formatCode>General</c:formatCode>
                <c:ptCount val="4"/>
                <c:pt idx="0">
                  <c:v>97.0</c:v>
                </c:pt>
                <c:pt idx="1">
                  <c:v>87.0</c:v>
                </c:pt>
                <c:pt idx="2">
                  <c:v>95.0</c:v>
                </c:pt>
                <c:pt idx="3">
                  <c:v>11.6</c:v>
                </c:pt>
              </c:numCache>
            </c:numRef>
          </c:val>
          <c:extLst xmlns:c16r2="http://schemas.microsoft.com/office/drawing/2015/06/chart">
            <c:ext xmlns:c16="http://schemas.microsoft.com/office/drawing/2014/chart" uri="{C3380CC4-5D6E-409C-BE32-E72D297353CC}">
              <c16:uniqueId val="{00000001-5E6A-483B-B6B2-BB088199B99B}"/>
            </c:ext>
          </c:extLst>
        </c:ser>
        <c:ser>
          <c:idx val="2"/>
          <c:order val="2"/>
          <c:tx>
            <c:strRef>
              <c:f>Sheet1!$D$1</c:f>
              <c:strCache>
                <c:ptCount val="1"/>
                <c:pt idx="0">
                  <c:v>Thuốc lắc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Hà Nội (n = 100)</c:v>
                </c:pt>
                <c:pt idx="1">
                  <c:v>Đà Nẵng (n = 70)</c:v>
                </c:pt>
                <c:pt idx="2">
                  <c:v>TP HCM (n = 101)</c:v>
                </c:pt>
                <c:pt idx="3">
                  <c:v>Hải Phòng (n = 320)</c:v>
                </c:pt>
              </c:strCache>
            </c:strRef>
          </c:cat>
          <c:val>
            <c:numRef>
              <c:f>Sheet1!$D$2:$D$5</c:f>
              <c:numCache>
                <c:formatCode>General</c:formatCode>
                <c:ptCount val="4"/>
                <c:pt idx="0">
                  <c:v>92.0</c:v>
                </c:pt>
                <c:pt idx="1">
                  <c:v>95.0</c:v>
                </c:pt>
                <c:pt idx="2">
                  <c:v>82.0</c:v>
                </c:pt>
                <c:pt idx="3">
                  <c:v>5.3</c:v>
                </c:pt>
              </c:numCache>
            </c:numRef>
          </c:val>
          <c:extLst xmlns:c16r2="http://schemas.microsoft.com/office/drawing/2015/06/chart">
            <c:ext xmlns:c16="http://schemas.microsoft.com/office/drawing/2014/chart" uri="{C3380CC4-5D6E-409C-BE32-E72D297353CC}">
              <c16:uniqueId val="{00000002-5E6A-483B-B6B2-BB088199B99B}"/>
            </c:ext>
          </c:extLst>
        </c:ser>
        <c:dLbls>
          <c:showLegendKey val="0"/>
          <c:showVal val="0"/>
          <c:showCatName val="0"/>
          <c:showSerName val="0"/>
          <c:showPercent val="0"/>
          <c:showBubbleSize val="0"/>
        </c:dLbls>
        <c:gapWidth val="219"/>
        <c:overlap val="-27"/>
        <c:axId val="-2124662728"/>
        <c:axId val="-2124618680"/>
      </c:barChart>
      <c:catAx>
        <c:axId val="-2124662728"/>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4618680"/>
        <c:crosses val="autoZero"/>
        <c:auto val="1"/>
        <c:lblAlgn val="ctr"/>
        <c:lblOffset val="100"/>
        <c:noMultiLvlLbl val="0"/>
      </c:catAx>
      <c:valAx>
        <c:axId val="-2124618680"/>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0881057268722467"/>
              <c:y val="0.0748398178168905"/>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4662728"/>
        <c:crosses val="autoZero"/>
        <c:crossBetween val="between"/>
        <c:majorUnit val="20.0"/>
      </c:valAx>
      <c:spPr>
        <a:noFill/>
        <a:ln>
          <a:noFill/>
        </a:ln>
        <a:effectLst/>
      </c:spPr>
    </c:plotArea>
    <c:legend>
      <c:legendPos val="b"/>
      <c:layout>
        <c:manualLayout>
          <c:xMode val="edge"/>
          <c:yMode val="edge"/>
          <c:x val="0.264031241689502"/>
          <c:y val="0.910627605372858"/>
          <c:w val="0.485153375651832"/>
          <c:h val="0.089372394627142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32061465885046"/>
          <c:y val="0.115213910761155"/>
          <c:w val="0.922109565599454"/>
          <c:h val="0.800625796775403"/>
        </c:manualLayout>
      </c:layout>
      <c:barChart>
        <c:barDir val="col"/>
        <c:grouping val="stacked"/>
        <c:varyColors val="0"/>
        <c:ser>
          <c:idx val="0"/>
          <c:order val="0"/>
          <c:tx>
            <c:strRef>
              <c:f>Sheet1!$B$1</c:f>
              <c:strCache>
                <c:ptCount val="1"/>
                <c:pt idx="0">
                  <c:v>Nhiều lần một tuần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37.5</c:v>
                </c:pt>
                <c:pt idx="1">
                  <c:v>25.0</c:v>
                </c:pt>
                <c:pt idx="2">
                  <c:v>13.2</c:v>
                </c:pt>
              </c:numCache>
            </c:numRef>
          </c:val>
          <c:extLst xmlns:c16r2="http://schemas.microsoft.com/office/drawing/2015/06/chart">
            <c:ext xmlns:c16="http://schemas.microsoft.com/office/drawing/2014/chart" uri="{C3380CC4-5D6E-409C-BE32-E72D297353CC}">
              <c16:uniqueId val="{00000000-C124-459F-BD86-A9D9DC3AE485}"/>
            </c:ext>
          </c:extLst>
        </c:ser>
        <c:ser>
          <c:idx val="1"/>
          <c:order val="1"/>
          <c:tx>
            <c:strRef>
              <c:f>Sheet1!$C$1</c:f>
              <c:strCache>
                <c:ptCount val="1"/>
                <c:pt idx="0">
                  <c:v>Một lần một tuần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Sheet1!$C$2:$C$4</c:f>
              <c:numCache>
                <c:formatCode>General</c:formatCode>
                <c:ptCount val="3"/>
                <c:pt idx="0">
                  <c:v>10.0</c:v>
                </c:pt>
                <c:pt idx="1">
                  <c:v>16.9</c:v>
                </c:pt>
                <c:pt idx="2">
                  <c:v>10.5</c:v>
                </c:pt>
              </c:numCache>
            </c:numRef>
          </c:val>
          <c:extLst xmlns:c16r2="http://schemas.microsoft.com/office/drawing/2015/06/chart">
            <c:ext xmlns:c16="http://schemas.microsoft.com/office/drawing/2014/chart" uri="{C3380CC4-5D6E-409C-BE32-E72D297353CC}">
              <c16:uniqueId val="{00000001-C124-459F-BD86-A9D9DC3AE485}"/>
            </c:ext>
          </c:extLst>
        </c:ser>
        <c:ser>
          <c:idx val="2"/>
          <c:order val="2"/>
          <c:tx>
            <c:strRef>
              <c:f>Sheet1!$D$1</c:f>
              <c:strCache>
                <c:ptCount val="1"/>
                <c:pt idx="0">
                  <c:v>Nhiều lần một tháng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Sheet1!$D$2:$D$4</c:f>
              <c:numCache>
                <c:formatCode>General</c:formatCode>
                <c:ptCount val="3"/>
                <c:pt idx="0">
                  <c:v>32.5</c:v>
                </c:pt>
                <c:pt idx="1">
                  <c:v>31.4</c:v>
                </c:pt>
                <c:pt idx="2">
                  <c:v>52.6</c:v>
                </c:pt>
              </c:numCache>
            </c:numRef>
          </c:val>
          <c:extLst xmlns:c16r2="http://schemas.microsoft.com/office/drawing/2015/06/chart">
            <c:ext xmlns:c16="http://schemas.microsoft.com/office/drawing/2014/chart" uri="{C3380CC4-5D6E-409C-BE32-E72D297353CC}">
              <c16:uniqueId val="{00000002-C124-459F-BD86-A9D9DC3AE485}"/>
            </c:ext>
          </c:extLst>
        </c:ser>
        <c:ser>
          <c:idx val="3"/>
          <c:order val="3"/>
          <c:tx>
            <c:strRef>
              <c:f>Sheet1!$E$1</c:f>
              <c:strCache>
                <c:ptCount val="1"/>
                <c:pt idx="0">
                  <c:v>1 hoặc 2 lần trong 90 ngày qua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Sheet1!$E$2:$E$4</c:f>
              <c:numCache>
                <c:formatCode>General</c:formatCode>
                <c:ptCount val="3"/>
                <c:pt idx="0">
                  <c:v>20.0</c:v>
                </c:pt>
                <c:pt idx="1">
                  <c:v>26.7</c:v>
                </c:pt>
                <c:pt idx="2">
                  <c:v>23.7</c:v>
                </c:pt>
              </c:numCache>
            </c:numRef>
          </c:val>
          <c:extLst xmlns:c16r2="http://schemas.microsoft.com/office/drawing/2015/06/chart">
            <c:ext xmlns:c16="http://schemas.microsoft.com/office/drawing/2014/chart" uri="{C3380CC4-5D6E-409C-BE32-E72D297353CC}">
              <c16:uniqueId val="{00000003-C124-459F-BD86-A9D9DC3AE485}"/>
            </c:ext>
          </c:extLst>
        </c:ser>
        <c:dLbls>
          <c:showLegendKey val="0"/>
          <c:showVal val="0"/>
          <c:showCatName val="0"/>
          <c:showSerName val="0"/>
          <c:showPercent val="0"/>
          <c:showBubbleSize val="0"/>
        </c:dLbls>
        <c:gapWidth val="150"/>
        <c:overlap val="100"/>
        <c:axId val="-2125207480"/>
        <c:axId val="-2125203896"/>
      </c:barChart>
      <c:catAx>
        <c:axId val="-2125207480"/>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25203896"/>
        <c:crosses val="autoZero"/>
        <c:auto val="1"/>
        <c:lblAlgn val="ctr"/>
        <c:lblOffset val="100"/>
        <c:noMultiLvlLbl val="0"/>
      </c:catAx>
      <c:valAx>
        <c:axId val="-2125203896"/>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0881057268722467"/>
              <c:y val="0.158032620922385"/>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5207480"/>
        <c:crosses val="autoZero"/>
        <c:crossBetween val="between"/>
        <c:majorUnit val="20.0"/>
      </c:valAx>
      <c:spPr>
        <a:noFill/>
        <a:ln>
          <a:noFill/>
        </a:ln>
        <a:effectLst/>
      </c:spPr>
    </c:plotArea>
    <c:legend>
      <c:legendPos val="b"/>
      <c:layout>
        <c:manualLayout>
          <c:xMode val="edge"/>
          <c:yMode val="edge"/>
          <c:x val="0.0602790014684288"/>
          <c:y val="0.0305584926884139"/>
          <c:w val="0.930910425844347"/>
          <c:h val="0.07591068722043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72994561646879"/>
          <c:y val="0.0351548556430446"/>
          <c:w val="0.902700543835312"/>
          <c:h val="0.86593625796775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36.30000000000001</c:v>
                </c:pt>
                <c:pt idx="1">
                  <c:v>70.0</c:v>
                </c:pt>
                <c:pt idx="2">
                  <c:v>96.2</c:v>
                </c:pt>
              </c:numCache>
            </c:numRef>
          </c:val>
          <c:extLst xmlns:c16r2="http://schemas.microsoft.com/office/drawing/2015/06/chart">
            <c:ext xmlns:c16="http://schemas.microsoft.com/office/drawing/2014/chart" uri="{C3380CC4-5D6E-409C-BE32-E72D297353CC}">
              <c16:uniqueId val="{00000000-3A32-4FE3-8645-59679304C640}"/>
            </c:ext>
          </c:extLst>
        </c:ser>
        <c:dLbls>
          <c:showLegendKey val="0"/>
          <c:showVal val="0"/>
          <c:showCatName val="0"/>
          <c:showSerName val="0"/>
          <c:showPercent val="0"/>
          <c:showBubbleSize val="0"/>
        </c:dLbls>
        <c:gapWidth val="219"/>
        <c:overlap val="-27"/>
        <c:axId val="-2122906936"/>
        <c:axId val="-2122903288"/>
      </c:barChart>
      <c:catAx>
        <c:axId val="-212290693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122903288"/>
        <c:crosses val="autoZero"/>
        <c:auto val="1"/>
        <c:lblAlgn val="ctr"/>
        <c:lblOffset val="100"/>
        <c:noMultiLvlLbl val="0"/>
      </c:catAx>
      <c:valAx>
        <c:axId val="-2122903288"/>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373950083611705"/>
              <c:y val="0.0725335583052119"/>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906936"/>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88792498101983"/>
          <c:y val="0.0351548556430446"/>
          <c:w val="0.931120750189802"/>
          <c:h val="0.77715083909965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Hà Nội 
(IBBS 2013)</c:v>
                </c:pt>
                <c:pt idx="1">
                  <c:v>Hải Phòng
(IBBS 2013)</c:v>
                </c:pt>
                <c:pt idx="2">
                  <c:v>TP HCM 
(IBBS 2013)</c:v>
                </c:pt>
                <c:pt idx="3">
                  <c:v>Cần Thơ 
(IBBS 2013)</c:v>
                </c:pt>
                <c:pt idx="4">
                  <c:v>Hà Nội, 
Đà Nẵng 
&amp; TP HCM (2011)</c:v>
                </c:pt>
                <c:pt idx="5">
                  <c:v>Hà Nội 
(MSW 2014)</c:v>
                </c:pt>
                <c:pt idx="6">
                  <c:v>Hà Nội 
&amp; TP HCM (2014)</c:v>
                </c:pt>
              </c:strCache>
            </c:strRef>
          </c:cat>
          <c:val>
            <c:numRef>
              <c:f>Sheet1!$B$2:$B$8</c:f>
              <c:numCache>
                <c:formatCode>General</c:formatCode>
                <c:ptCount val="7"/>
                <c:pt idx="0">
                  <c:v>10.5</c:v>
                </c:pt>
                <c:pt idx="1">
                  <c:v>8.0</c:v>
                </c:pt>
                <c:pt idx="2">
                  <c:v>12.7</c:v>
                </c:pt>
                <c:pt idx="3">
                  <c:v>1.1</c:v>
                </c:pt>
                <c:pt idx="4">
                  <c:v>85.9</c:v>
                </c:pt>
                <c:pt idx="5">
                  <c:v>33.80000000000001</c:v>
                </c:pt>
                <c:pt idx="6">
                  <c:v>30.4</c:v>
                </c:pt>
              </c:numCache>
            </c:numRef>
          </c:val>
          <c:extLst xmlns:c16r2="http://schemas.microsoft.com/office/drawing/2015/06/chart">
            <c:ext xmlns:c16="http://schemas.microsoft.com/office/drawing/2014/chart" uri="{C3380CC4-5D6E-409C-BE32-E72D297353CC}">
              <c16:uniqueId val="{00000000-C8BB-47E4-8AE7-6CF0145C94DA}"/>
            </c:ext>
          </c:extLst>
        </c:ser>
        <c:dLbls>
          <c:showLegendKey val="0"/>
          <c:showVal val="0"/>
          <c:showCatName val="0"/>
          <c:showSerName val="0"/>
          <c:showPercent val="0"/>
          <c:showBubbleSize val="0"/>
        </c:dLbls>
        <c:gapWidth val="219"/>
        <c:overlap val="-27"/>
        <c:axId val="-2122843560"/>
        <c:axId val="-2122839912"/>
      </c:barChart>
      <c:catAx>
        <c:axId val="-2122843560"/>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22839912"/>
        <c:crosses val="autoZero"/>
        <c:auto val="1"/>
        <c:lblAlgn val="ctr"/>
        <c:lblOffset val="100"/>
        <c:noMultiLvlLbl val="0"/>
      </c:catAx>
      <c:valAx>
        <c:axId val="-2122839912"/>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104706023411277"/>
              <c:y val="0.0624325936530661"/>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843560"/>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88792498101983"/>
          <c:y val="0.0351548556430446"/>
          <c:w val="0.931120750189802"/>
          <c:h val="0.857958919907739"/>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Hà Nội (IBBS 2013)</c:v>
                </c:pt>
                <c:pt idx="1">
                  <c:v>Hải Phòng (IBBS 2013)</c:v>
                </c:pt>
                <c:pt idx="2">
                  <c:v>Cần Thơ (IBBS 2013)</c:v>
                </c:pt>
              </c:strCache>
            </c:strRef>
          </c:cat>
          <c:val>
            <c:numRef>
              <c:f>Sheet1!$B$2:$B$4</c:f>
              <c:numCache>
                <c:formatCode>General</c:formatCode>
                <c:ptCount val="3"/>
                <c:pt idx="0">
                  <c:v>2.8</c:v>
                </c:pt>
                <c:pt idx="1">
                  <c:v>0.0</c:v>
                </c:pt>
                <c:pt idx="2">
                  <c:v>0.7</c:v>
                </c:pt>
              </c:numCache>
            </c:numRef>
          </c:val>
          <c:extLst xmlns:c16r2="http://schemas.microsoft.com/office/drawing/2015/06/chart">
            <c:ext xmlns:c16="http://schemas.microsoft.com/office/drawing/2014/chart" uri="{C3380CC4-5D6E-409C-BE32-E72D297353CC}">
              <c16:uniqueId val="{00000000-C8BB-47E4-8AE7-6CF0145C94DA}"/>
            </c:ext>
          </c:extLst>
        </c:ser>
        <c:dLbls>
          <c:showLegendKey val="0"/>
          <c:showVal val="0"/>
          <c:showCatName val="0"/>
          <c:showSerName val="0"/>
          <c:showPercent val="0"/>
          <c:showBubbleSize val="0"/>
        </c:dLbls>
        <c:gapWidth val="219"/>
        <c:overlap val="-27"/>
        <c:axId val="-2122778616"/>
        <c:axId val="-2122774968"/>
      </c:barChart>
      <c:catAx>
        <c:axId val="-212277861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774968"/>
        <c:crosses val="autoZero"/>
        <c:auto val="1"/>
        <c:lblAlgn val="ctr"/>
        <c:lblOffset val="100"/>
        <c:noMultiLvlLbl val="0"/>
      </c:catAx>
      <c:valAx>
        <c:axId val="-2122774968"/>
        <c:scaling>
          <c:orientation val="minMax"/>
          <c:max val="5.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104706023411277"/>
              <c:y val="0.0624325936530661"/>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77861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32061465885046"/>
          <c:y val="0.115213910761155"/>
          <c:w val="0.922109565599454"/>
          <c:h val="0.800625796775403"/>
        </c:manualLayout>
      </c:layout>
      <c:barChart>
        <c:barDir val="col"/>
        <c:grouping val="stacked"/>
        <c:varyColors val="0"/>
        <c:ser>
          <c:idx val="0"/>
          <c:order val="0"/>
          <c:tx>
            <c:strRef>
              <c:f>Sheet1!$B$1</c:f>
              <c:strCache>
                <c:ptCount val="1"/>
                <c:pt idx="0">
                  <c:v>Nhiều lần một tuần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0.0</c:v>
                </c:pt>
                <c:pt idx="1">
                  <c:v>20.6</c:v>
                </c:pt>
                <c:pt idx="2">
                  <c:v>9.6</c:v>
                </c:pt>
              </c:numCache>
            </c:numRef>
          </c:val>
          <c:extLst xmlns:c16r2="http://schemas.microsoft.com/office/drawing/2015/06/chart">
            <c:ext xmlns:c16="http://schemas.microsoft.com/office/drawing/2014/chart" uri="{C3380CC4-5D6E-409C-BE32-E72D297353CC}">
              <c16:uniqueId val="{00000000-C124-459F-BD86-A9D9DC3AE485}"/>
            </c:ext>
          </c:extLst>
        </c:ser>
        <c:ser>
          <c:idx val="1"/>
          <c:order val="1"/>
          <c:tx>
            <c:strRef>
              <c:f>Sheet1!$C$1</c:f>
              <c:strCache>
                <c:ptCount val="1"/>
                <c:pt idx="0">
                  <c:v>Một lần một tuần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Sheet1!$C$2:$C$4</c:f>
              <c:numCache>
                <c:formatCode>General</c:formatCode>
                <c:ptCount val="3"/>
                <c:pt idx="0">
                  <c:v>10.0</c:v>
                </c:pt>
                <c:pt idx="1">
                  <c:v>20.6</c:v>
                </c:pt>
                <c:pt idx="2">
                  <c:v>17.3</c:v>
                </c:pt>
              </c:numCache>
            </c:numRef>
          </c:val>
          <c:extLst xmlns:c16r2="http://schemas.microsoft.com/office/drawing/2015/06/chart">
            <c:ext xmlns:c16="http://schemas.microsoft.com/office/drawing/2014/chart" uri="{C3380CC4-5D6E-409C-BE32-E72D297353CC}">
              <c16:uniqueId val="{00000001-C124-459F-BD86-A9D9DC3AE485}"/>
            </c:ext>
          </c:extLst>
        </c:ser>
        <c:ser>
          <c:idx val="2"/>
          <c:order val="2"/>
          <c:tx>
            <c:strRef>
              <c:f>Sheet1!$D$1</c:f>
              <c:strCache>
                <c:ptCount val="1"/>
                <c:pt idx="0">
                  <c:v>Nhiều lần một tháng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Sheet1!$D$2:$D$4</c:f>
              <c:numCache>
                <c:formatCode>General</c:formatCode>
                <c:ptCount val="3"/>
                <c:pt idx="0">
                  <c:v>60.0</c:v>
                </c:pt>
                <c:pt idx="1">
                  <c:v>44.3</c:v>
                </c:pt>
                <c:pt idx="2">
                  <c:v>45.5</c:v>
                </c:pt>
              </c:numCache>
            </c:numRef>
          </c:val>
          <c:extLst xmlns:c16r2="http://schemas.microsoft.com/office/drawing/2015/06/chart">
            <c:ext xmlns:c16="http://schemas.microsoft.com/office/drawing/2014/chart" uri="{C3380CC4-5D6E-409C-BE32-E72D297353CC}">
              <c16:uniqueId val="{00000002-C124-459F-BD86-A9D9DC3AE485}"/>
            </c:ext>
          </c:extLst>
        </c:ser>
        <c:ser>
          <c:idx val="3"/>
          <c:order val="3"/>
          <c:tx>
            <c:strRef>
              <c:f>Sheet1!$E$1</c:f>
              <c:strCache>
                <c:ptCount val="1"/>
                <c:pt idx="0">
                  <c:v>1 hoặc 2 lần trong 90 ngày qua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Sheet1!$E$2:$E$4</c:f>
              <c:numCache>
                <c:formatCode>General</c:formatCode>
                <c:ptCount val="3"/>
                <c:pt idx="0">
                  <c:v>30.0</c:v>
                </c:pt>
                <c:pt idx="1">
                  <c:v>14.5</c:v>
                </c:pt>
                <c:pt idx="2">
                  <c:v>27.6</c:v>
                </c:pt>
              </c:numCache>
            </c:numRef>
          </c:val>
          <c:extLst xmlns:c16r2="http://schemas.microsoft.com/office/drawing/2015/06/chart">
            <c:ext xmlns:c16="http://schemas.microsoft.com/office/drawing/2014/chart" uri="{C3380CC4-5D6E-409C-BE32-E72D297353CC}">
              <c16:uniqueId val="{00000003-C124-459F-BD86-A9D9DC3AE485}"/>
            </c:ext>
          </c:extLst>
        </c:ser>
        <c:dLbls>
          <c:showLegendKey val="0"/>
          <c:showVal val="0"/>
          <c:showCatName val="0"/>
          <c:showSerName val="0"/>
          <c:showPercent val="0"/>
          <c:showBubbleSize val="0"/>
        </c:dLbls>
        <c:gapWidth val="150"/>
        <c:overlap val="100"/>
        <c:axId val="-2122695080"/>
        <c:axId val="-2122691384"/>
      </c:barChart>
      <c:catAx>
        <c:axId val="-2122695080"/>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22691384"/>
        <c:crosses val="autoZero"/>
        <c:auto val="1"/>
        <c:lblAlgn val="ctr"/>
        <c:lblOffset val="100"/>
        <c:noMultiLvlLbl val="0"/>
      </c:catAx>
      <c:valAx>
        <c:axId val="-2122691384"/>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0881057268722467"/>
              <c:y val="0.158032620922385"/>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695080"/>
        <c:crosses val="autoZero"/>
        <c:crossBetween val="between"/>
        <c:majorUnit val="20.0"/>
      </c:valAx>
      <c:spPr>
        <a:noFill/>
        <a:ln>
          <a:noFill/>
        </a:ln>
        <a:effectLst/>
      </c:spPr>
    </c:plotArea>
    <c:legend>
      <c:legendPos val="b"/>
      <c:layout>
        <c:manualLayout>
          <c:xMode val="edge"/>
          <c:yMode val="edge"/>
          <c:x val="0.0602790014684288"/>
          <c:y val="0.0305584926884139"/>
          <c:w val="0.930910425844347"/>
          <c:h val="0.07591068722043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72994561646879"/>
          <c:y val="0.0351548556430446"/>
          <c:w val="0.902700543835312"/>
          <c:h val="0.86593625796775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Amphetamine</c:v>
                </c:pt>
                <c:pt idx="1">
                  <c:v>Đá</c:v>
                </c:pt>
                <c:pt idx="2">
                  <c:v>Thuốc lắc</c:v>
                </c:pt>
              </c:strCache>
            </c:strRef>
          </c:cat>
          <c:val>
            <c:numRef>
              <c:f>Sheet1!$B$2:$B$4</c:f>
              <c:numCache>
                <c:formatCode>General</c:formatCode>
                <c:ptCount val="3"/>
                <c:pt idx="0">
                  <c:v>40.2</c:v>
                </c:pt>
                <c:pt idx="1">
                  <c:v>76.9</c:v>
                </c:pt>
                <c:pt idx="2">
                  <c:v>82.7</c:v>
                </c:pt>
              </c:numCache>
            </c:numRef>
          </c:val>
          <c:extLst xmlns:c16r2="http://schemas.microsoft.com/office/drawing/2015/06/chart">
            <c:ext xmlns:c16="http://schemas.microsoft.com/office/drawing/2014/chart" uri="{C3380CC4-5D6E-409C-BE32-E72D297353CC}">
              <c16:uniqueId val="{00000000-3A32-4FE3-8645-59679304C640}"/>
            </c:ext>
          </c:extLst>
        </c:ser>
        <c:dLbls>
          <c:showLegendKey val="0"/>
          <c:showVal val="0"/>
          <c:showCatName val="0"/>
          <c:showSerName val="0"/>
          <c:showPercent val="0"/>
          <c:showBubbleSize val="0"/>
        </c:dLbls>
        <c:gapWidth val="219"/>
        <c:overlap val="-27"/>
        <c:axId val="-2122366776"/>
        <c:axId val="-2122363128"/>
      </c:barChart>
      <c:catAx>
        <c:axId val="-212236677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122363128"/>
        <c:crosses val="autoZero"/>
        <c:auto val="1"/>
        <c:lblAlgn val="ctr"/>
        <c:lblOffset val="100"/>
        <c:noMultiLvlLbl val="0"/>
      </c:catAx>
      <c:valAx>
        <c:axId val="-2122363128"/>
        <c:scaling>
          <c:orientation val="minMax"/>
          <c:max val="10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373950083611705"/>
              <c:y val="0.0725335583052119"/>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2366776"/>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0614511137089"/>
          <c:y val="0.0250538853097908"/>
          <c:w val="0.931120750189802"/>
          <c:h val="0.77715083909965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An Giang 
(SSW 2013)</c:v>
                </c:pt>
                <c:pt idx="1">
                  <c:v>An Giang 
(VSW 2013)</c:v>
                </c:pt>
                <c:pt idx="2">
                  <c:v>Cần Thơ
(SSW 2013)</c:v>
                </c:pt>
                <c:pt idx="3">
                  <c:v>Cần Thơ
(SSW 2013)</c:v>
                </c:pt>
                <c:pt idx="4">
                  <c:v>TP HCM 
(SSW 2013)</c:v>
                </c:pt>
                <c:pt idx="5">
                  <c:v>TP HCM
(VSW 2013)</c:v>
                </c:pt>
                <c:pt idx="6">
                  <c:v>Hà Nội
(SSW 2013)</c:v>
                </c:pt>
                <c:pt idx="7">
                  <c:v>Hà Nội 
(VSW 2013)</c:v>
                </c:pt>
                <c:pt idx="8">
                  <c:v>Hà Nội 
(FSW 2012)</c:v>
                </c:pt>
                <c:pt idx="9">
                  <c:v>Hải Phòng 
(SSW 2013)</c:v>
                </c:pt>
                <c:pt idx="10">
                  <c:v>Hải Phòng 
(VSW 2013)</c:v>
                </c:pt>
                <c:pt idx="11">
                  <c:v>Quảng Ninh
(VSW 2013)</c:v>
                </c:pt>
              </c:strCache>
            </c:strRef>
          </c:cat>
          <c:val>
            <c:numRef>
              <c:f>Sheet1!$B$2:$B$13</c:f>
              <c:numCache>
                <c:formatCode>General</c:formatCode>
                <c:ptCount val="12"/>
                <c:pt idx="0">
                  <c:v>4.4</c:v>
                </c:pt>
                <c:pt idx="1">
                  <c:v>0.5</c:v>
                </c:pt>
                <c:pt idx="2">
                  <c:v>4.8</c:v>
                </c:pt>
                <c:pt idx="3">
                  <c:v>0.7</c:v>
                </c:pt>
                <c:pt idx="4">
                  <c:v>10.0</c:v>
                </c:pt>
                <c:pt idx="5">
                  <c:v>5.9</c:v>
                </c:pt>
                <c:pt idx="6">
                  <c:v>6.0</c:v>
                </c:pt>
                <c:pt idx="7">
                  <c:v>3.5</c:v>
                </c:pt>
                <c:pt idx="8">
                  <c:v>54.2</c:v>
                </c:pt>
                <c:pt idx="9">
                  <c:v>25.3</c:v>
                </c:pt>
                <c:pt idx="10">
                  <c:v>18.2</c:v>
                </c:pt>
                <c:pt idx="11">
                  <c:v>1.3</c:v>
                </c:pt>
              </c:numCache>
            </c:numRef>
          </c:val>
          <c:extLst xmlns:c16r2="http://schemas.microsoft.com/office/drawing/2015/06/chart">
            <c:ext xmlns:c16="http://schemas.microsoft.com/office/drawing/2014/chart" uri="{C3380CC4-5D6E-409C-BE32-E72D297353CC}">
              <c16:uniqueId val="{00000000-C8BB-47E4-8AE7-6CF0145C94DA}"/>
            </c:ext>
          </c:extLst>
        </c:ser>
        <c:dLbls>
          <c:showLegendKey val="0"/>
          <c:showVal val="0"/>
          <c:showCatName val="0"/>
          <c:showSerName val="0"/>
          <c:showPercent val="0"/>
          <c:showBubbleSize val="0"/>
        </c:dLbls>
        <c:gapWidth val="219"/>
        <c:overlap val="-27"/>
        <c:axId val="-2123009288"/>
        <c:axId val="-2123012952"/>
      </c:barChart>
      <c:catAx>
        <c:axId val="-2123009288"/>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crossAx val="-2123012952"/>
        <c:crosses val="autoZero"/>
        <c:auto val="1"/>
        <c:lblAlgn val="ctr"/>
        <c:lblOffset val="100"/>
        <c:noMultiLvlLbl val="0"/>
      </c:catAx>
      <c:valAx>
        <c:axId val="-2123012952"/>
        <c:scaling>
          <c:orientation val="minMax"/>
          <c:max val="60.0"/>
        </c:scaling>
        <c:delete val="0"/>
        <c:axPos val="l"/>
        <c:majorGridlines>
          <c:spPr>
            <a:ln w="9525" cap="flat" cmpd="sng" algn="ctr">
              <a:noFill/>
              <a:round/>
            </a:ln>
            <a:effectLst/>
          </c:spPr>
        </c:majorGridlines>
        <c:title>
          <c:tx>
            <c:rich>
              <a:bodyPr rot="0" spcFirstLastPara="1" vertOverflow="ellipsis" wrap="square" anchor="ctr" anchorCtr="1"/>
              <a:lstStyle/>
              <a:p>
                <a:pPr>
                  <a:defRPr sz="1800" b="1" i="0" u="none" strike="noStrike" kern="1200" baseline="0">
                    <a:solidFill>
                      <a:schemeClr val="tx1">
                        <a:lumMod val="65000"/>
                        <a:lumOff val="35000"/>
                      </a:schemeClr>
                    </a:solidFill>
                    <a:latin typeface="+mn-lt"/>
                    <a:ea typeface="+mn-ea"/>
                    <a:cs typeface="+mn-cs"/>
                  </a:defRPr>
                </a:pPr>
                <a:r>
                  <a:rPr lang="vi-VN" sz="1800" b="1" dirty="0"/>
                  <a:t>%</a:t>
                </a:r>
              </a:p>
            </c:rich>
          </c:tx>
          <c:layout>
            <c:manualLayout>
              <c:xMode val="edge"/>
              <c:yMode val="edge"/>
              <c:x val="0.0179496040133619"/>
              <c:y val="0.0624325936530661"/>
            </c:manualLayout>
          </c:layout>
          <c:overlay val="0"/>
          <c:spPr>
            <a:noFill/>
            <a:ln>
              <a:noFill/>
            </a:ln>
            <a:effectLst/>
          </c:spPr>
        </c:title>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3009288"/>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296500-EF08-495F-AACE-4E47FCCCCC43}" type="datetimeFigureOut">
              <a:rPr lang="en-US" smtClean="0"/>
              <a:t>12/20/16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1FC9C-C6DC-40A9-A2BB-F1A31E4F486E}" type="slidenum">
              <a:rPr lang="en-US" smtClean="0"/>
              <a:t>‹#›</a:t>
            </a:fld>
            <a:endParaRPr lang="en-US"/>
          </a:p>
        </p:txBody>
      </p:sp>
    </p:spTree>
    <p:extLst>
      <p:ext uri="{BB962C8B-B14F-4D97-AF65-F5344CB8AC3E}">
        <p14:creationId xmlns:p14="http://schemas.microsoft.com/office/powerpoint/2010/main" val="197505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E1C1FC9C-C6DC-40A9-A2BB-F1A31E4F486E}" type="slidenum">
              <a:rPr lang="en-US" smtClean="0"/>
              <a:t>3</a:t>
            </a:fld>
            <a:endParaRPr lang="en-US"/>
          </a:p>
        </p:txBody>
      </p:sp>
    </p:spTree>
    <p:extLst>
      <p:ext uri="{BB962C8B-B14F-4D97-AF65-F5344CB8AC3E}">
        <p14:creationId xmlns:p14="http://schemas.microsoft.com/office/powerpoint/2010/main" val="227796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0AE11B-DC23-4FF6-BC69-7A1AC6A244DB}" type="datetimeFigureOut">
              <a:rPr lang="en-US" smtClean="0"/>
              <a:pPr/>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427347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AE11B-DC23-4FF6-BC69-7A1AC6A244DB}" type="datetimeFigureOut">
              <a:rPr lang="en-US" smtClean="0"/>
              <a:pPr/>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265754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AE11B-DC23-4FF6-BC69-7A1AC6A244DB}" type="datetimeFigureOut">
              <a:rPr lang="en-US" smtClean="0"/>
              <a:pPr/>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3831878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89760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1"/>
            <a:ext cx="7886700" cy="762000"/>
          </a:xfrm>
        </p:spPr>
        <p:txBody>
          <a:bodyPr>
            <a:normAutofit/>
          </a:bodyPr>
          <a:lstStyle>
            <a:lvl1pPr>
              <a:defRPr sz="3600" b="1">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a:xfrm>
            <a:off x="628650" y="1219200"/>
            <a:ext cx="8172450" cy="49577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0AE11B-DC23-4FF6-BC69-7A1AC6A244DB}" type="datetimeFigureOut">
              <a:rPr lang="en-US" smtClean="0"/>
              <a:pPr/>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189421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0AE11B-DC23-4FF6-BC69-7A1AC6A244DB}" type="datetimeFigureOut">
              <a:rPr lang="en-US" smtClean="0"/>
              <a:pPr/>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87954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0AE11B-DC23-4FF6-BC69-7A1AC6A244DB}" type="datetimeFigureOut">
              <a:rPr lang="en-US" smtClean="0"/>
              <a:pPr/>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118333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0AE11B-DC23-4FF6-BC69-7A1AC6A244DB}" type="datetimeFigureOut">
              <a:rPr lang="en-US" smtClean="0"/>
              <a:pPr/>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27793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0AE11B-DC23-4FF6-BC69-7A1AC6A244DB}" type="datetimeFigureOut">
              <a:rPr lang="en-US" smtClean="0"/>
              <a:pPr/>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407925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AE11B-DC23-4FF6-BC69-7A1AC6A244DB}" type="datetimeFigureOut">
              <a:rPr lang="en-US" smtClean="0"/>
              <a:pPr/>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183063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0AE11B-DC23-4FF6-BC69-7A1AC6A244DB}" type="datetimeFigureOut">
              <a:rPr lang="en-US" smtClean="0"/>
              <a:pPr/>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24018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0AE11B-DC23-4FF6-BC69-7A1AC6A244DB}" type="datetimeFigureOut">
              <a:rPr lang="en-US" smtClean="0"/>
              <a:pPr/>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8BDE6-641F-4039-86DB-C0BB82249210}" type="slidenum">
              <a:rPr lang="en-US" smtClean="0"/>
              <a:pPr/>
              <a:t>‹#›</a:t>
            </a:fld>
            <a:endParaRPr lang="en-US"/>
          </a:p>
        </p:txBody>
      </p:sp>
    </p:spTree>
    <p:extLst>
      <p:ext uri="{BB962C8B-B14F-4D97-AF65-F5344CB8AC3E}">
        <p14:creationId xmlns:p14="http://schemas.microsoft.com/office/powerpoint/2010/main" val="38627368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AE11B-DC23-4FF6-BC69-7A1AC6A244DB}" type="datetimeFigureOut">
              <a:rPr lang="en-US" smtClean="0"/>
              <a:pPr/>
              <a:t>12/20/16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8BDE6-641F-4039-86DB-C0BB82249210}" type="slidenum">
              <a:rPr lang="en-US" smtClean="0"/>
              <a:pPr/>
              <a:t>‹#›</a:t>
            </a:fld>
            <a:endParaRPr lang="en-US"/>
          </a:p>
        </p:txBody>
      </p:sp>
      <p:cxnSp>
        <p:nvCxnSpPr>
          <p:cNvPr id="7" name="Straight Connector 6"/>
          <p:cNvCxnSpPr/>
          <p:nvPr userDrawn="1"/>
        </p:nvCxnSpPr>
        <p:spPr>
          <a:xfrm>
            <a:off x="0" y="1524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7996983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040624" cy="1981200"/>
          </a:xfrm>
        </p:spPr>
        <p:txBody>
          <a:bodyPr>
            <a:noAutofit/>
          </a:bodyPr>
          <a:lstStyle/>
          <a:p>
            <a:pPr algn="ctr">
              <a:lnSpc>
                <a:spcPct val="100000"/>
              </a:lnSpc>
            </a:pPr>
            <a:r>
              <a:rPr lang="en-US" sz="3600" b="1" dirty="0">
                <a:solidFill>
                  <a:srgbClr val="7030A0"/>
                </a:solidFill>
                <a:latin typeface="Arial" panose="020B0604020202020204" pitchFamily="34" charset="0"/>
                <a:cs typeface="Arial" panose="020B0604020202020204" pitchFamily="34" charset="0"/>
              </a:rPr>
              <a:t/>
            </a:r>
            <a:br>
              <a:rPr lang="en-US" sz="3600" b="1" dirty="0">
                <a:solidFill>
                  <a:srgbClr val="7030A0"/>
                </a:solidFill>
                <a:latin typeface="Arial" panose="020B0604020202020204" pitchFamily="34" charset="0"/>
                <a:cs typeface="Arial" panose="020B0604020202020204" pitchFamily="34" charset="0"/>
              </a:rPr>
            </a:br>
            <a:r>
              <a:rPr lang="en-US" sz="3600" b="1" dirty="0">
                <a:solidFill>
                  <a:srgbClr val="7030A0"/>
                </a:solidFill>
                <a:latin typeface="Arial" panose="020B0604020202020204" pitchFamily="34" charset="0"/>
                <a:cs typeface="Arial" panose="020B0604020202020204" pitchFamily="34" charset="0"/>
              </a:rPr>
              <a:t>SỬ DỤNG ATS VÀ </a:t>
            </a:r>
            <a:r>
              <a:rPr lang="en-US" sz="3600" b="1" dirty="0" smtClean="0">
                <a:solidFill>
                  <a:srgbClr val="7030A0"/>
                </a:solidFill>
                <a:latin typeface="Arial" panose="020B0604020202020204" pitchFamily="34" charset="0"/>
                <a:cs typeface="Arial" panose="020B0604020202020204" pitchFamily="34" charset="0"/>
              </a:rPr>
              <a:t>NGUY </a:t>
            </a:r>
            <a:r>
              <a:rPr lang="en-US" sz="3600" b="1" dirty="0" smtClean="0">
                <a:solidFill>
                  <a:srgbClr val="7030A0"/>
                </a:solidFill>
                <a:latin typeface="Arial" panose="020B0604020202020204" pitchFamily="34" charset="0"/>
                <a:cs typeface="Arial" panose="020B0604020202020204" pitchFamily="34" charset="0"/>
              </a:rPr>
              <a:t>CƠ HIV </a:t>
            </a:r>
            <a:r>
              <a:rPr lang="en-US" sz="3600" b="1" dirty="0" smtClean="0">
                <a:solidFill>
                  <a:srgbClr val="7030A0"/>
                </a:solidFill>
                <a:latin typeface="Arial" panose="020B0604020202020204" pitchFamily="34" charset="0"/>
                <a:cs typeface="Arial" panose="020B0604020202020204" pitchFamily="34" charset="0"/>
              </a:rPr>
              <a:t>TRONG </a:t>
            </a:r>
            <a:r>
              <a:rPr lang="en-US" sz="3600" b="1" dirty="0">
                <a:solidFill>
                  <a:srgbClr val="7030A0"/>
                </a:solidFill>
                <a:latin typeface="Arial" panose="020B0604020202020204" pitchFamily="34" charset="0"/>
                <a:cs typeface="Arial" panose="020B0604020202020204" pitchFamily="34" charset="0"/>
              </a:rPr>
              <a:t>CÁC NHÓM NGUY CƠ </a:t>
            </a:r>
            <a:r>
              <a:rPr lang="en-US" sz="4000" b="1" dirty="0">
                <a:solidFill>
                  <a:srgbClr val="7030A0"/>
                </a:solidFill>
                <a:latin typeface="Arial" panose="020B0604020202020204" pitchFamily="34" charset="0"/>
                <a:cs typeface="Arial" panose="020B0604020202020204" pitchFamily="34" charset="0"/>
              </a:rPr>
              <a:t>CAO</a:t>
            </a:r>
            <a:r>
              <a:rPr lang="en-US" sz="3600" b="1" dirty="0">
                <a:solidFill>
                  <a:srgbClr val="7030A0"/>
                </a:solidFill>
                <a:latin typeface="Arial" panose="020B0604020202020204" pitchFamily="34" charset="0"/>
                <a:cs typeface="Arial" panose="020B0604020202020204" pitchFamily="34" charset="0"/>
              </a:rPr>
              <a:t> TẠI VIỆT NAM</a:t>
            </a:r>
            <a:endParaRPr lang="en-US" sz="36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33400" y="4343400"/>
            <a:ext cx="8305800" cy="918866"/>
          </a:xfrm>
        </p:spPr>
        <p:txBody>
          <a:bodyPr>
            <a:noAutofit/>
          </a:bodyPr>
          <a:lstStyle/>
          <a:p>
            <a:r>
              <a:rPr lang="en-US" sz="2000" b="1" dirty="0">
                <a:solidFill>
                  <a:schemeClr val="tx2"/>
                </a:solidFill>
                <a:latin typeface="Arial" panose="020B0604020202020204" pitchFamily="34" charset="0"/>
                <a:cs typeface="Arial" panose="020B0604020202020204" pitchFamily="34" charset="0"/>
              </a:rPr>
              <a:t>Trung </a:t>
            </a:r>
            <a:r>
              <a:rPr lang="en-US" sz="2000" b="1" dirty="0" err="1">
                <a:solidFill>
                  <a:schemeClr val="tx2"/>
                </a:solidFill>
                <a:latin typeface="Arial" panose="020B0604020202020204" pitchFamily="34" charset="0"/>
                <a:cs typeface="Arial" panose="020B0604020202020204" pitchFamily="34" charset="0"/>
              </a:rPr>
              <a:t>tâm</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Nghiên</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cứu</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và</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Đào</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tạo</a:t>
            </a:r>
            <a:r>
              <a:rPr lang="en-US" sz="2000" b="1" dirty="0">
                <a:solidFill>
                  <a:schemeClr val="tx2"/>
                </a:solidFill>
                <a:latin typeface="Arial" panose="020B0604020202020204" pitchFamily="34" charset="0"/>
                <a:cs typeface="Arial" panose="020B0604020202020204" pitchFamily="34" charset="0"/>
              </a:rPr>
              <a:t> HIV/</a:t>
            </a:r>
            <a:r>
              <a:rPr lang="en-US" sz="2000" b="1" dirty="0" smtClean="0">
                <a:solidFill>
                  <a:schemeClr val="tx2"/>
                </a:solidFill>
                <a:latin typeface="Arial" panose="020B0604020202020204" pitchFamily="34" charset="0"/>
                <a:cs typeface="Arial" panose="020B0604020202020204" pitchFamily="34" charset="0"/>
              </a:rPr>
              <a:t>AIDS</a:t>
            </a:r>
          </a:p>
          <a:p>
            <a:r>
              <a:rPr lang="en-US" sz="2000" b="1" dirty="0" smtClean="0">
                <a:solidFill>
                  <a:schemeClr val="tx2"/>
                </a:solidFill>
                <a:latin typeface="Arial" panose="020B0604020202020204" pitchFamily="34" charset="0"/>
                <a:cs typeface="Arial" panose="020B0604020202020204" pitchFamily="34" charset="0"/>
              </a:rPr>
              <a:t>Trung </a:t>
            </a:r>
            <a:r>
              <a:rPr lang="en-US" sz="2000" b="1" dirty="0" err="1" smtClean="0">
                <a:solidFill>
                  <a:schemeClr val="tx2"/>
                </a:solidFill>
                <a:latin typeface="Arial" panose="020B0604020202020204" pitchFamily="34" charset="0"/>
                <a:cs typeface="Arial" panose="020B0604020202020204" pitchFamily="34" charset="0"/>
              </a:rPr>
              <a:t>tâm</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Chuyển</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giao</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Công</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nghệ</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Điều</a:t>
            </a:r>
            <a:r>
              <a:rPr lang="en-US" sz="2000" b="1" dirty="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trị</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Nghiện</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chất</a:t>
            </a:r>
            <a:r>
              <a:rPr lang="en-US" sz="2000" b="1" dirty="0" smtClean="0">
                <a:solidFill>
                  <a:schemeClr val="tx2"/>
                </a:solidFill>
                <a:latin typeface="Arial" panose="020B0604020202020204" pitchFamily="34" charset="0"/>
                <a:cs typeface="Arial" panose="020B0604020202020204" pitchFamily="34" charset="0"/>
              </a:rPr>
              <a:t> </a:t>
            </a:r>
          </a:p>
          <a:p>
            <a:r>
              <a:rPr lang="en-US" sz="2000" b="1" dirty="0" err="1" smtClean="0">
                <a:solidFill>
                  <a:schemeClr val="tx2"/>
                </a:solidFill>
                <a:latin typeface="Arial" panose="020B0604020202020204" pitchFamily="34" charset="0"/>
                <a:cs typeface="Arial" panose="020B0604020202020204" pitchFamily="34" charset="0"/>
              </a:rPr>
              <a:t>Phòng</a:t>
            </a:r>
            <a:r>
              <a:rPr lang="en-US" sz="2000" b="1" dirty="0" smtClean="0">
                <a:solidFill>
                  <a:schemeClr val="tx2"/>
                </a:solidFill>
                <a:latin typeface="Arial" panose="020B0604020202020204" pitchFamily="34" charset="0"/>
                <a:cs typeface="Arial" panose="020B0604020202020204" pitchFamily="34" charset="0"/>
              </a:rPr>
              <a:t> </a:t>
            </a:r>
            <a:r>
              <a:rPr lang="en-US" sz="2000" b="1" dirty="0" err="1" smtClean="0">
                <a:solidFill>
                  <a:schemeClr val="tx2"/>
                </a:solidFill>
                <a:latin typeface="Arial" panose="020B0604020202020204" pitchFamily="34" charset="0"/>
                <a:cs typeface="Arial" panose="020B0604020202020204" pitchFamily="34" charset="0"/>
              </a:rPr>
              <a:t>chống</a:t>
            </a:r>
            <a:r>
              <a:rPr lang="en-US" sz="2000" b="1" dirty="0" smtClean="0">
                <a:solidFill>
                  <a:schemeClr val="tx2"/>
                </a:solidFill>
                <a:latin typeface="Arial" panose="020B0604020202020204" pitchFamily="34" charset="0"/>
                <a:cs typeface="Arial" panose="020B0604020202020204" pitchFamily="34" charset="0"/>
              </a:rPr>
              <a:t> HIV (VHATTC)</a:t>
            </a:r>
            <a:endParaRPr lang="en-US" sz="2000" b="1" dirty="0">
              <a:solidFill>
                <a:schemeClr val="tx2"/>
              </a:solidFill>
              <a:latin typeface="Arial" panose="020B0604020202020204" pitchFamily="34" charset="0"/>
              <a:cs typeface="Arial" panose="020B0604020202020204" pitchFamily="34" charset="0"/>
            </a:endParaRPr>
          </a:p>
          <a:p>
            <a:r>
              <a:rPr lang="en-US" sz="2000" b="1" dirty="0" err="1">
                <a:solidFill>
                  <a:schemeClr val="tx2"/>
                </a:solidFill>
                <a:latin typeface="Arial" panose="020B0604020202020204" pitchFamily="34" charset="0"/>
                <a:cs typeface="Arial" panose="020B0604020202020204" pitchFamily="34" charset="0"/>
              </a:rPr>
              <a:t>Đại</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học</a:t>
            </a:r>
            <a:r>
              <a:rPr lang="en-US" sz="2000" b="1" dirty="0">
                <a:solidFill>
                  <a:schemeClr val="tx2"/>
                </a:solidFill>
                <a:latin typeface="Arial" panose="020B0604020202020204" pitchFamily="34" charset="0"/>
                <a:cs typeface="Arial" panose="020B0604020202020204" pitchFamily="34" charset="0"/>
              </a:rPr>
              <a:t> Y </a:t>
            </a:r>
            <a:r>
              <a:rPr lang="en-US" sz="2000" b="1" dirty="0" err="1">
                <a:solidFill>
                  <a:schemeClr val="tx2"/>
                </a:solidFill>
                <a:latin typeface="Arial" panose="020B0604020202020204" pitchFamily="34" charset="0"/>
                <a:cs typeface="Arial" panose="020B0604020202020204" pitchFamily="34" charset="0"/>
              </a:rPr>
              <a:t>Hà</a:t>
            </a:r>
            <a:r>
              <a:rPr lang="en-US" sz="2000" b="1" dirty="0">
                <a:solidFill>
                  <a:schemeClr val="tx2"/>
                </a:solidFill>
                <a:latin typeface="Arial" panose="020B0604020202020204" pitchFamily="34" charset="0"/>
                <a:cs typeface="Arial" panose="020B0604020202020204" pitchFamily="34" charset="0"/>
              </a:rPr>
              <a:t> </a:t>
            </a:r>
            <a:r>
              <a:rPr lang="en-US" sz="2000" b="1" dirty="0" err="1">
                <a:solidFill>
                  <a:schemeClr val="tx2"/>
                </a:solidFill>
                <a:latin typeface="Arial" panose="020B0604020202020204" pitchFamily="34" charset="0"/>
                <a:cs typeface="Arial" panose="020B0604020202020204" pitchFamily="34" charset="0"/>
              </a:rPr>
              <a:t>Nội</a:t>
            </a:r>
            <a:endParaRPr lang="en-US" sz="2000" b="1" dirty="0">
              <a:solidFill>
                <a:schemeClr val="tx2"/>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4800"/>
            <a:ext cx="7886700" cy="549274"/>
          </a:xfrm>
        </p:spPr>
        <p:txBody>
          <a:bodyPr>
            <a:noAutofit/>
          </a:bodyPr>
          <a:lstStyle/>
          <a:p>
            <a:r>
              <a:rPr lang="en-US" sz="3600" dirty="0" err="1">
                <a:solidFill>
                  <a:schemeClr val="bg1"/>
                </a:solidFill>
                <a:latin typeface="Arial" panose="020B0604020202020204" pitchFamily="34" charset="0"/>
                <a:cs typeface="Arial" panose="020B0604020202020204" pitchFamily="34" charset="0"/>
              </a:rPr>
              <a:t>Cảm</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giác</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sau</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khi</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sử</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dụng</a:t>
            </a:r>
            <a:r>
              <a:rPr lang="en-US" sz="3600" dirty="0">
                <a:solidFill>
                  <a:schemeClr val="bg1"/>
                </a:solidFill>
                <a:latin typeface="Arial" panose="020B0604020202020204" pitchFamily="34" charset="0"/>
                <a:cs typeface="Arial" panose="020B0604020202020204" pitchFamily="34" charset="0"/>
              </a:rPr>
              <a:t> ATS </a:t>
            </a:r>
          </a:p>
        </p:txBody>
      </p:sp>
      <p:sp>
        <p:nvSpPr>
          <p:cNvPr id="3" name="Content Placeholder 2"/>
          <p:cNvSpPr>
            <a:spLocks noGrp="1"/>
          </p:cNvSpPr>
          <p:nvPr>
            <p:ph idx="1"/>
          </p:nvPr>
        </p:nvSpPr>
        <p:spPr>
          <a:xfrm>
            <a:off x="457200" y="1295400"/>
            <a:ext cx="8229600" cy="487680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
            <a:r>
              <a:rPr lang="vi-VN" i="1" dirty="0">
                <a:solidFill>
                  <a:srgbClr val="002060"/>
                </a:solidFill>
              </a:rPr>
              <a:t>“…</a:t>
            </a:r>
            <a:r>
              <a:rPr lang="vi-VN" i="1" dirty="0">
                <a:solidFill>
                  <a:srgbClr val="002060"/>
                </a:solidFill>
                <a:latin typeface="Arial" panose="020B0604020202020204" pitchFamily="34" charset="0"/>
                <a:cs typeface="Arial" panose="020B0604020202020204" pitchFamily="34" charset="0"/>
              </a:rPr>
              <a:t>Lúc đó mới sử dụng thì thấy cơ thể mình nó sảng khoái lắm, thấy người nó yêu đời, nó làm cho mình hay hay làm sao đâu, nó làm cho mình không suy nghĩ gì đâu hết, quay quầng bên cái ảo giác đó thôi...”</a:t>
            </a:r>
            <a:r>
              <a:rPr lang="en-US" i="1" dirty="0">
                <a:solidFill>
                  <a:srgbClr val="002060"/>
                </a:solidFill>
                <a:latin typeface="Arial" panose="020B0604020202020204" pitchFamily="34" charset="0"/>
                <a:cs typeface="Arial" panose="020B0604020202020204" pitchFamily="34" charset="0"/>
              </a:rPr>
              <a:t> (Nam, </a:t>
            </a:r>
            <a:r>
              <a:rPr lang="en-US" i="1" dirty="0" err="1">
                <a:solidFill>
                  <a:srgbClr val="002060"/>
                </a:solidFill>
                <a:latin typeface="Arial" panose="020B0604020202020204" pitchFamily="34" charset="0"/>
                <a:cs typeface="Arial" panose="020B0604020202020204" pitchFamily="34" charset="0"/>
              </a:rPr>
              <a:t>Sử</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dụng</a:t>
            </a:r>
            <a:r>
              <a:rPr lang="en-US" i="1" dirty="0">
                <a:solidFill>
                  <a:srgbClr val="002060"/>
                </a:solidFill>
                <a:latin typeface="Arial" panose="020B0604020202020204" pitchFamily="34" charset="0"/>
                <a:cs typeface="Arial" panose="020B0604020202020204" pitchFamily="34" charset="0"/>
              </a:rPr>
              <a:t> heroin, TP HCM)</a:t>
            </a:r>
          </a:p>
          <a:p>
            <a:pPr algn="just"/>
            <a:r>
              <a:rPr lang="vi-VN" i="1" dirty="0">
                <a:solidFill>
                  <a:srgbClr val="002060"/>
                </a:solidFill>
                <a:latin typeface="Arial" panose="020B0604020202020204" pitchFamily="34" charset="0"/>
                <a:cs typeface="Arial" panose="020B0604020202020204" pitchFamily="34" charset="0"/>
              </a:rPr>
              <a:t>Thì em nói rồi, hưng phấn lắm… lúc đó em chán nản, em sợ hãi lắm… khi em chơi rồi đó… lên rồi thì em thấy vui lắm kìa… như điên khùng vậy đó… như em là em control bản thân tốt đó nên không thể hiện… vô đi vệ sinh sao vui quá vậy ta… vui quá… mình vui lắm, mình phấn khởi lắm, giống như anh là một người học ngu đi… bây giờ anh được phát phiếu liên lạc anh thấy anh học giỏi vậy đó...”</a:t>
            </a:r>
            <a:r>
              <a:rPr lang="en-US" i="1" dirty="0">
                <a:solidFill>
                  <a:srgbClr val="002060"/>
                </a:solidFill>
                <a:latin typeface="Arial" panose="020B0604020202020204" pitchFamily="34" charset="0"/>
                <a:cs typeface="Arial" panose="020B0604020202020204" pitchFamily="34" charset="0"/>
              </a:rPr>
              <a:t> (Nam, </a:t>
            </a:r>
            <a:r>
              <a:rPr lang="en-US" i="1" dirty="0" err="1">
                <a:solidFill>
                  <a:srgbClr val="002060"/>
                </a:solidFill>
                <a:latin typeface="Arial" panose="020B0604020202020204" pitchFamily="34" charset="0"/>
                <a:cs typeface="Arial" panose="020B0604020202020204" pitchFamily="34" charset="0"/>
              </a:rPr>
              <a:t>Sử</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dụng</a:t>
            </a:r>
            <a:r>
              <a:rPr lang="en-US" i="1" dirty="0">
                <a:solidFill>
                  <a:srgbClr val="002060"/>
                </a:solidFill>
                <a:latin typeface="Arial" panose="020B0604020202020204" pitchFamily="34" charset="0"/>
                <a:cs typeface="Arial" panose="020B0604020202020204" pitchFamily="34" charset="0"/>
              </a:rPr>
              <a:t> heroin, Hà </a:t>
            </a:r>
            <a:r>
              <a:rPr lang="en-US" i="1" dirty="0" err="1">
                <a:solidFill>
                  <a:srgbClr val="002060"/>
                </a:solidFill>
                <a:latin typeface="Arial" panose="020B0604020202020204" pitchFamily="34" charset="0"/>
                <a:cs typeface="Arial" panose="020B0604020202020204" pitchFamily="34" charset="0"/>
              </a:rPr>
              <a:t>Nội</a:t>
            </a:r>
            <a:r>
              <a:rPr lang="en-US" i="1" dirty="0">
                <a:solidFill>
                  <a:srgbClr val="002060"/>
                </a:solidFill>
                <a:latin typeface="Arial" panose="020B0604020202020204" pitchFamily="34" charset="0"/>
                <a:cs typeface="Arial" panose="020B0604020202020204" pitchFamily="34" charset="0"/>
              </a:rPr>
              <a:t>)</a:t>
            </a:r>
          </a:p>
        </p:txBody>
      </p:sp>
      <p:grpSp>
        <p:nvGrpSpPr>
          <p:cNvPr id="4" name="Group 3"/>
          <p:cNvGrpSpPr/>
          <p:nvPr/>
        </p:nvGrpSpPr>
        <p:grpSpPr>
          <a:xfrm>
            <a:off x="381000" y="12192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7" name="Group 6"/>
          <p:cNvGrpSpPr/>
          <p:nvPr/>
        </p:nvGrpSpPr>
        <p:grpSpPr>
          <a:xfrm rot="10800000">
            <a:off x="8305800" y="5486400"/>
            <a:ext cx="457200" cy="533400"/>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0" name="TextBox 9"/>
          <p:cNvSpPr txBox="1"/>
          <p:nvPr/>
        </p:nvSpPr>
        <p:spPr>
          <a:xfrm>
            <a:off x="609600" y="6324600"/>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83398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953" y="228600"/>
            <a:ext cx="8229600" cy="591312"/>
          </a:xfrm>
        </p:spPr>
        <p:txBody>
          <a:bodyPr>
            <a:noAutofit/>
          </a:bodyPr>
          <a:lstStyle/>
          <a:p>
            <a:r>
              <a:rPr lang="en-US" sz="2800" dirty="0" err="1">
                <a:solidFill>
                  <a:schemeClr val="bg1"/>
                </a:solidFill>
                <a:latin typeface="Arial" panose="020B0604020202020204" pitchFamily="34" charset="0"/>
                <a:cs typeface="Arial" panose="020B0604020202020204" pitchFamily="34" charset="0"/>
              </a:rPr>
              <a:t>Tác</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động</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của</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sử</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dụng</a:t>
            </a:r>
            <a:r>
              <a:rPr lang="en-US" sz="2800" dirty="0">
                <a:solidFill>
                  <a:schemeClr val="bg1"/>
                </a:solidFill>
                <a:latin typeface="Arial" panose="020B0604020202020204" pitchFamily="34" charset="0"/>
                <a:cs typeface="Arial" panose="020B0604020202020204" pitchFamily="34" charset="0"/>
              </a:rPr>
              <a:t> ATS </a:t>
            </a:r>
            <a:r>
              <a:rPr lang="en-US" sz="2800" dirty="0" err="1">
                <a:solidFill>
                  <a:schemeClr val="bg1"/>
                </a:solidFill>
                <a:latin typeface="Arial" panose="020B0604020202020204" pitchFamily="34" charset="0"/>
                <a:cs typeface="Arial" panose="020B0604020202020204" pitchFamily="34" charset="0"/>
              </a:rPr>
              <a:t>lên</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hành</a:t>
            </a:r>
            <a:r>
              <a:rPr lang="en-US" sz="2800" dirty="0">
                <a:solidFill>
                  <a:schemeClr val="bg1"/>
                </a:solidFill>
                <a:latin typeface="Arial" panose="020B0604020202020204" pitchFamily="34" charset="0"/>
                <a:cs typeface="Arial" panose="020B0604020202020204" pitchFamily="34" charset="0"/>
              </a:rPr>
              <a:t> vi </a:t>
            </a:r>
            <a:r>
              <a:rPr lang="en-US" sz="2800" dirty="0" err="1">
                <a:solidFill>
                  <a:schemeClr val="bg1"/>
                </a:solidFill>
                <a:latin typeface="Arial" panose="020B0604020202020204" pitchFamily="34" charset="0"/>
                <a:cs typeface="Arial" panose="020B0604020202020204" pitchFamily="34" charset="0"/>
              </a:rPr>
              <a:t>tình</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dục</a:t>
            </a:r>
            <a:endParaRPr lang="en-US"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87680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
            <a:r>
              <a:rPr lang="vi-VN" i="1" dirty="0">
                <a:solidFill>
                  <a:srgbClr val="002060"/>
                </a:solidFill>
              </a:rPr>
              <a:t>“….khi mà bay nhảy xong ý…thuốc nó vẫn còn trong người đến lúc nằm nghe nhạc có khi là sinh ra kiểu tình dục bừa bãi có nghĩa là người nọ ngủ với người kia lung tung hết lên vì lúc đó không kiểm soát được…bên cạnh đó việc d</a:t>
            </a:r>
            <a:r>
              <a:rPr lang="en-US" i="1" dirty="0">
                <a:solidFill>
                  <a:srgbClr val="002060"/>
                </a:solidFill>
              </a:rPr>
              <a:t>ù</a:t>
            </a:r>
            <a:r>
              <a:rPr lang="vi-VN" i="1" dirty="0">
                <a:solidFill>
                  <a:srgbClr val="002060"/>
                </a:solidFill>
              </a:rPr>
              <a:t>ng bao cao su cũng khó vì khi đi chơi thì ai biết là mình sẽ d</a:t>
            </a:r>
            <a:r>
              <a:rPr lang="en-US" i="1" dirty="0">
                <a:solidFill>
                  <a:srgbClr val="002060"/>
                </a:solidFill>
              </a:rPr>
              <a:t>ù</a:t>
            </a:r>
            <a:r>
              <a:rPr lang="vi-VN" i="1" dirty="0">
                <a:solidFill>
                  <a:srgbClr val="002060"/>
                </a:solidFill>
              </a:rPr>
              <a:t>ng mà đi mua bao </a:t>
            </a:r>
            <a:r>
              <a:rPr lang="vi-VN" i="1" dirty="0">
                <a:solidFill>
                  <a:srgbClr val="002060"/>
                </a:solidFill>
                <a:latin typeface="Arial" panose="020B0604020202020204" pitchFamily="34" charset="0"/>
                <a:cs typeface="Arial" panose="020B0604020202020204" pitchFamily="34" charset="0"/>
              </a:rPr>
              <a:t>cao su….cho nên vào trong đấy rồi mình chơi thuốc lắ</a:t>
            </a:r>
            <a:r>
              <a:rPr lang="en-US" i="1" dirty="0">
                <a:solidFill>
                  <a:srgbClr val="002060"/>
                </a:solidFill>
                <a:latin typeface="Arial" panose="020B0604020202020204" pitchFamily="34" charset="0"/>
                <a:cs typeface="Arial" panose="020B0604020202020204" pitchFamily="34" charset="0"/>
              </a:rPr>
              <a:t>c</a:t>
            </a:r>
            <a:r>
              <a:rPr lang="vi-VN" i="1" dirty="0">
                <a:solidFill>
                  <a:srgbClr val="002060"/>
                </a:solidFill>
                <a:latin typeface="Arial" panose="020B0604020202020204" pitchFamily="34" charset="0"/>
                <a:cs typeface="Arial" panose="020B0604020202020204" pitchFamily="34" charset="0"/>
              </a:rPr>
              <a:t> sau đó quay ra quan hệ thì lúc đó còn đầu óc đâu mà nghĩ là mình phải dùng bao cao su để an toàn cho mình….lúc đó mà người ta nghĩ được như thế thì người ta không phải là chơi thuốc lắc đúng không…với lại đa số bây giờ thanh niên nó chơi bời không thích d</a:t>
            </a:r>
            <a:r>
              <a:rPr lang="en-US" i="1" dirty="0">
                <a:solidFill>
                  <a:srgbClr val="002060"/>
                </a:solidFill>
                <a:latin typeface="Arial" panose="020B0604020202020204" pitchFamily="34" charset="0"/>
                <a:cs typeface="Arial" panose="020B0604020202020204" pitchFamily="34" charset="0"/>
              </a:rPr>
              <a:t>ù</a:t>
            </a:r>
            <a:r>
              <a:rPr lang="vi-VN" i="1" dirty="0">
                <a:solidFill>
                  <a:srgbClr val="002060"/>
                </a:solidFill>
                <a:latin typeface="Arial" panose="020B0604020202020204" pitchFamily="34" charset="0"/>
                <a:cs typeface="Arial" panose="020B0604020202020204" pitchFamily="34" charset="0"/>
              </a:rPr>
              <a:t>ng bao cao su mặc dù trong nhà nghỉ nó cũng có…”</a:t>
            </a:r>
            <a:r>
              <a:rPr lang="en-US" i="1" dirty="0">
                <a:solidFill>
                  <a:srgbClr val="002060"/>
                </a:solidFill>
                <a:latin typeface="Arial" panose="020B0604020202020204" pitchFamily="34" charset="0"/>
                <a:cs typeface="Arial" panose="020B0604020202020204" pitchFamily="34" charset="0"/>
              </a:rPr>
              <a:t> (Nam, </a:t>
            </a:r>
            <a:r>
              <a:rPr lang="en-US" i="1" dirty="0" err="1">
                <a:solidFill>
                  <a:srgbClr val="002060"/>
                </a:solidFill>
                <a:latin typeface="Arial" panose="020B0604020202020204" pitchFamily="34" charset="0"/>
                <a:cs typeface="Arial" panose="020B0604020202020204" pitchFamily="34" charset="0"/>
              </a:rPr>
              <a:t>Sử</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dụng</a:t>
            </a:r>
            <a:r>
              <a:rPr lang="en-US" i="1" dirty="0">
                <a:solidFill>
                  <a:srgbClr val="002060"/>
                </a:solidFill>
                <a:latin typeface="Arial" panose="020B0604020202020204" pitchFamily="34" charset="0"/>
                <a:cs typeface="Arial" panose="020B0604020202020204" pitchFamily="34" charset="0"/>
              </a:rPr>
              <a:t> heroin, </a:t>
            </a:r>
            <a:r>
              <a:rPr lang="en-US" i="1" dirty="0" err="1">
                <a:solidFill>
                  <a:srgbClr val="002060"/>
                </a:solidFill>
                <a:latin typeface="Arial" panose="020B0604020202020204" pitchFamily="34" charset="0"/>
                <a:cs typeface="Arial" panose="020B0604020202020204" pitchFamily="34" charset="0"/>
              </a:rPr>
              <a:t>Hà</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Nội</a:t>
            </a:r>
            <a:r>
              <a:rPr lang="en-US" i="1" dirty="0">
                <a:solidFill>
                  <a:srgbClr val="002060"/>
                </a:solidFill>
                <a:latin typeface="Arial" panose="020B0604020202020204" pitchFamily="34" charset="0"/>
                <a:cs typeface="Arial" panose="020B0604020202020204" pitchFamily="34" charset="0"/>
              </a:rPr>
              <a:t>)</a:t>
            </a:r>
          </a:p>
        </p:txBody>
      </p:sp>
      <p:grpSp>
        <p:nvGrpSpPr>
          <p:cNvPr id="7" name="Group 6"/>
          <p:cNvGrpSpPr/>
          <p:nvPr/>
        </p:nvGrpSpPr>
        <p:grpSpPr>
          <a:xfrm rot="10800000">
            <a:off x="8305800" y="5638800"/>
            <a:ext cx="457200" cy="533400"/>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4" name="Group 3"/>
          <p:cNvGrpSpPr/>
          <p:nvPr/>
        </p:nvGrpSpPr>
        <p:grpSpPr>
          <a:xfrm>
            <a:off x="381000" y="11430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1" name="TextBox 10"/>
          <p:cNvSpPr txBox="1"/>
          <p:nvPr/>
        </p:nvSpPr>
        <p:spPr>
          <a:xfrm>
            <a:off x="609600" y="6248400"/>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15590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848600" cy="4351338"/>
          </a:xfrm>
        </p:spPr>
        <p:txBody>
          <a:bodyPr/>
          <a:lstStyle/>
          <a:p>
            <a:pPr marL="0" indent="0">
              <a:buNone/>
            </a:pPr>
            <a:r>
              <a:rPr lang="en-US" dirty="0" err="1">
                <a:solidFill>
                  <a:schemeClr val="bg1">
                    <a:lumMod val="85000"/>
                  </a:schemeClr>
                </a:solidFill>
                <a:latin typeface="Arial" panose="020B0604020202020204" pitchFamily="34" charset="0"/>
                <a:cs typeface="Arial" panose="020B0604020202020204" pitchFamily="34" charset="0"/>
              </a:rPr>
              <a:t>Tổng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sử</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dụng</a:t>
            </a:r>
            <a:r>
              <a:rPr lang="en-US" dirty="0">
                <a:solidFill>
                  <a:schemeClr val="bg1">
                    <a:lumMod val="85000"/>
                  </a:schemeClr>
                </a:solidFill>
                <a:latin typeface="Arial" panose="020B0604020202020204" pitchFamily="34" charset="0"/>
                <a:cs typeface="Arial" panose="020B0604020202020204" pitchFamily="34" charset="0"/>
              </a:rPr>
              <a:t> ATS </a:t>
            </a:r>
            <a:r>
              <a:rPr lang="en-US" dirty="0" err="1">
                <a:solidFill>
                  <a:schemeClr val="bg1">
                    <a:lumMod val="85000"/>
                  </a:schemeClr>
                </a:solidFill>
                <a:latin typeface="Arial" panose="020B0604020202020204" pitchFamily="34" charset="0"/>
                <a:cs typeface="Arial" panose="020B0604020202020204" pitchFamily="34" charset="0"/>
              </a:rPr>
              <a:t>và</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vấn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đề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sức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khỏe</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liên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trong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nhóm</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nguy</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cơ</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cao</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tại</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Việt</a:t>
            </a:r>
            <a:r>
              <a:rPr lang="en-US" dirty="0">
                <a:solidFill>
                  <a:schemeClr val="bg1">
                    <a:lumMod val="85000"/>
                  </a:schemeClr>
                </a:solidFill>
                <a:latin typeface="Arial" panose="020B0604020202020204" pitchFamily="34" charset="0"/>
                <a:cs typeface="Arial" panose="020B0604020202020204" pitchFamily="34" charset="0"/>
              </a:rPr>
              <a:t> Nam:</a:t>
            </a:r>
          </a:p>
          <a:p>
            <a:pPr lvl="0">
              <a:spcBef>
                <a:spcPts val="1200"/>
              </a:spcBef>
              <a:spcAft>
                <a:spcPts val="1200"/>
              </a:spcAft>
              <a:buFont typeface="Wingdings" panose="05000000000000000000" pitchFamily="2" charset="2"/>
              <a:buChar char="§"/>
            </a:pPr>
            <a:r>
              <a:rPr lang="en-US" sz="2400" dirty="0" err="1">
                <a:solidFill>
                  <a:schemeClr val="bg1">
                    <a:lumMod val="85000"/>
                  </a:schemeClr>
                </a:solidFill>
                <a:latin typeface="Arial" panose="020B0604020202020204" pitchFamily="34" charset="0"/>
                <a:cs typeface="Arial" panose="020B0604020202020204" pitchFamily="34" charset="0"/>
              </a:rPr>
              <a:t>Người</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sử</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dụng</a:t>
            </a:r>
            <a:r>
              <a:rPr lang="en-US" sz="2400" dirty="0">
                <a:solidFill>
                  <a:schemeClr val="bg1">
                    <a:lumMod val="85000"/>
                  </a:schemeClr>
                </a:solidFill>
                <a:latin typeface="Arial" panose="020B0604020202020204" pitchFamily="34" charset="0"/>
                <a:cs typeface="Arial" panose="020B0604020202020204" pitchFamily="34" charset="0"/>
              </a:rPr>
              <a:t> ma </a:t>
            </a:r>
            <a:r>
              <a:rPr lang="en-US" sz="2400" dirty="0" err="1">
                <a:solidFill>
                  <a:schemeClr val="bg1">
                    <a:lumMod val="85000"/>
                  </a:schemeClr>
                </a:solidFill>
                <a:latin typeface="Arial" panose="020B0604020202020204" pitchFamily="34" charset="0"/>
                <a:cs typeface="Arial" panose="020B0604020202020204" pitchFamily="34" charset="0"/>
              </a:rPr>
              <a:t>túy</a:t>
            </a:r>
            <a:r>
              <a:rPr lang="en-US" sz="2400" dirty="0">
                <a:solidFill>
                  <a:schemeClr val="bg1">
                    <a:lumMod val="85000"/>
                  </a:schemeClr>
                </a:solidFill>
                <a:latin typeface="Arial" panose="020B0604020202020204" pitchFamily="34" charset="0"/>
                <a:cs typeface="Arial" panose="020B0604020202020204" pitchFamily="34" charset="0"/>
              </a:rPr>
              <a:t> (DU) / </a:t>
            </a:r>
            <a:r>
              <a:rPr lang="en-US" sz="2400" dirty="0" err="1">
                <a:solidFill>
                  <a:schemeClr val="bg1">
                    <a:lumMod val="85000"/>
                  </a:schemeClr>
                </a:solidFill>
                <a:latin typeface="Arial" panose="020B0604020202020204" pitchFamily="34" charset="0"/>
                <a:cs typeface="Arial" panose="020B0604020202020204" pitchFamily="34" charset="0"/>
              </a:rPr>
              <a:t>Bệnh</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nhân</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điều</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trị</a:t>
            </a:r>
            <a:r>
              <a:rPr lang="en-US" sz="2400" dirty="0">
                <a:solidFill>
                  <a:schemeClr val="bg1">
                    <a:lumMod val="85000"/>
                  </a:schemeClr>
                </a:solidFill>
                <a:latin typeface="Arial" panose="020B0604020202020204" pitchFamily="34" charset="0"/>
                <a:cs typeface="Arial" panose="020B0604020202020204" pitchFamily="34" charset="0"/>
              </a:rPr>
              <a:t> methadone</a:t>
            </a:r>
          </a:p>
          <a:p>
            <a:pPr lvl="0">
              <a:spcAft>
                <a:spcPts val="1200"/>
              </a:spcAft>
              <a:buFont typeface="Wingdings" panose="05000000000000000000" pitchFamily="2" charset="2"/>
              <a:buChar char="§"/>
            </a:pPr>
            <a:r>
              <a:rPr lang="en-US" sz="2400" b="1" dirty="0">
                <a:latin typeface="Arial" panose="020B0604020202020204" pitchFamily="34" charset="0"/>
                <a:cs typeface="Arial" panose="020B0604020202020204" pitchFamily="34" charset="0"/>
              </a:rPr>
              <a:t>Nam </a:t>
            </a:r>
            <a:r>
              <a:rPr lang="en-US" sz="2400" b="1" dirty="0" err="1">
                <a:latin typeface="Arial" panose="020B0604020202020204" pitchFamily="34" charset="0"/>
                <a:cs typeface="Arial" panose="020B0604020202020204" pitchFamily="34" charset="0"/>
              </a:rPr>
              <a:t>quan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hệ</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tình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dục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đồng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giới</a:t>
            </a:r>
            <a:r>
              <a:rPr lang="en-US" sz="2400" b="1" dirty="0">
                <a:latin typeface="Arial" panose="020B0604020202020204" pitchFamily="34" charset="0"/>
                <a:cs typeface="Arial" panose="020B0604020202020204" pitchFamily="34" charset="0"/>
              </a:rPr>
              <a:t> (MSM)</a:t>
            </a:r>
          </a:p>
          <a:p>
            <a:pPr lvl="0">
              <a:spcAft>
                <a:spcPts val="1200"/>
              </a:spcAft>
              <a:buFont typeface="Wingdings" panose="05000000000000000000" pitchFamily="2" charset="2"/>
              <a:buChar char="§"/>
            </a:pPr>
            <a:r>
              <a:rPr lang="en-US" sz="2400" dirty="0" err="1">
                <a:solidFill>
                  <a:schemeClr val="bg1">
                    <a:lumMod val="85000"/>
                  </a:schemeClr>
                </a:solidFill>
                <a:latin typeface="Arial" panose="020B0604020202020204" pitchFamily="34" charset="0"/>
                <a:cs typeface="Arial" panose="020B0604020202020204" pitchFamily="34" charset="0"/>
              </a:rPr>
              <a:t>Phụ</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nữ</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mại</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dâm</a:t>
            </a:r>
            <a:r>
              <a:rPr lang="en-US" sz="2400" dirty="0">
                <a:solidFill>
                  <a:schemeClr val="bg1">
                    <a:lumMod val="85000"/>
                  </a:schemeClr>
                </a:solidFill>
                <a:latin typeface="Arial" panose="020B0604020202020204" pitchFamily="34" charset="0"/>
                <a:cs typeface="Arial" panose="020B0604020202020204" pitchFamily="34" charset="0"/>
              </a:rPr>
              <a:t> (FSW)</a:t>
            </a:r>
          </a:p>
          <a:p>
            <a:endParaRPr lang="en-US" dirty="0"/>
          </a:p>
        </p:txBody>
      </p:sp>
    </p:spTree>
    <p:extLst>
      <p:ext uri="{BB962C8B-B14F-4D97-AF65-F5344CB8AC3E}">
        <p14:creationId xmlns:p14="http://schemas.microsoft.com/office/powerpoint/2010/main" val="283416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Cỡ</a:t>
            </a:r>
            <a:r>
              <a:rPr lang="en-US" dirty="0"/>
              <a:t> </a:t>
            </a:r>
            <a:r>
              <a:rPr lang="en-US" dirty="0" err="1"/>
              <a:t>mẫu</a:t>
            </a:r>
            <a:r>
              <a:rPr lang="en-US" dirty="0"/>
              <a:t> </a:t>
            </a:r>
            <a:r>
              <a:rPr lang="en-US" dirty="0" err="1"/>
              <a:t>nghiên</a:t>
            </a:r>
            <a:r>
              <a:rPr lang="en-US" dirty="0"/>
              <a:t> </a:t>
            </a:r>
            <a:r>
              <a:rPr lang="en-US" dirty="0" err="1"/>
              <a:t>cứu</a:t>
            </a:r>
            <a:endParaRPr lang="vi-VN" dirty="0"/>
          </a:p>
        </p:txBody>
      </p:sp>
      <p:graphicFrame>
        <p:nvGraphicFramePr>
          <p:cNvPr id="4" name="Table 3"/>
          <p:cNvGraphicFramePr>
            <a:graphicFrameLocks noGrp="1"/>
          </p:cNvGraphicFramePr>
          <p:nvPr>
            <p:extLst>
              <p:ext uri="{D42A27DB-BD31-4B8C-83A1-F6EECF244321}">
                <p14:modId xmlns:p14="http://schemas.microsoft.com/office/powerpoint/2010/main" val="1703130327"/>
              </p:ext>
            </p:extLst>
          </p:nvPr>
        </p:nvGraphicFramePr>
        <p:xfrm>
          <a:off x="457200" y="1143000"/>
          <a:ext cx="8343900" cy="5226852"/>
        </p:xfrm>
        <a:graphic>
          <a:graphicData uri="http://schemas.openxmlformats.org/drawingml/2006/table">
            <a:tbl>
              <a:tblPr firstRow="1" bandRow="1">
                <a:effectLst>
                  <a:outerShdw blurRad="50800" dist="38100" dir="2700000" algn="tl" rotWithShape="0">
                    <a:prstClr val="black">
                      <a:alpha val="40000"/>
                    </a:prstClr>
                  </a:outerShdw>
                </a:effectLst>
                <a:tableStyleId>{17292A2E-F333-43FB-9621-5CBBE7FDCDCB}</a:tableStyleId>
              </a:tblPr>
              <a:tblGrid>
                <a:gridCol w="4343400">
                  <a:extLst>
                    <a:ext uri="{9D8B030D-6E8A-4147-A177-3AD203B41FA5}">
                      <a16:colId xmlns:a16="http://schemas.microsoft.com/office/drawing/2014/main" xmlns="" val="1465873419"/>
                    </a:ext>
                  </a:extLst>
                </a:gridCol>
                <a:gridCol w="990600">
                  <a:extLst>
                    <a:ext uri="{9D8B030D-6E8A-4147-A177-3AD203B41FA5}">
                      <a16:colId xmlns:a16="http://schemas.microsoft.com/office/drawing/2014/main" xmlns="" val="460753844"/>
                    </a:ext>
                  </a:extLst>
                </a:gridCol>
                <a:gridCol w="3009900">
                  <a:extLst>
                    <a:ext uri="{9D8B030D-6E8A-4147-A177-3AD203B41FA5}">
                      <a16:colId xmlns:a16="http://schemas.microsoft.com/office/drawing/2014/main" xmlns="" val="1440626119"/>
                    </a:ext>
                  </a:extLst>
                </a:gridCol>
              </a:tblGrid>
              <a:tr h="737215">
                <a:tc>
                  <a:txBody>
                    <a:bodyPr/>
                    <a:lstStyle/>
                    <a:p>
                      <a:pPr algn="l"/>
                      <a:r>
                        <a:rPr lang="en-US" sz="2400" b="1" kern="1200" baseline="0" dirty="0" err="1">
                          <a:solidFill>
                            <a:srgbClr val="7030A0"/>
                          </a:solidFill>
                          <a:latin typeface="+mn-lt"/>
                          <a:ea typeface="+mn-ea"/>
                          <a:cs typeface="+mn-cs"/>
                        </a:rPr>
                        <a:t>Nghiên</a:t>
                      </a:r>
                      <a:r>
                        <a:rPr lang="en-US" sz="2400" b="1" kern="1200" baseline="0" dirty="0">
                          <a:solidFill>
                            <a:srgbClr val="7030A0"/>
                          </a:solidFill>
                          <a:latin typeface="+mn-lt"/>
                          <a:ea typeface="+mn-ea"/>
                          <a:cs typeface="+mn-cs"/>
                        </a:rPr>
                        <a:t> </a:t>
                      </a:r>
                      <a:r>
                        <a:rPr lang="en-US" sz="2400" b="1" kern="1200" baseline="0" dirty="0" err="1">
                          <a:solidFill>
                            <a:srgbClr val="7030A0"/>
                          </a:solidFill>
                          <a:latin typeface="+mn-lt"/>
                          <a:ea typeface="+mn-ea"/>
                          <a:cs typeface="+mn-cs"/>
                        </a:rPr>
                        <a:t>cứu</a:t>
                      </a:r>
                      <a:endParaRPr lang="en-US" sz="2400" b="1" kern="1200" dirty="0">
                        <a:solidFill>
                          <a:srgbClr val="7030A0"/>
                        </a:solidFill>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rPr>
                        <a:t>Năm</a:t>
                      </a:r>
                      <a:endParaRPr lang="en-US" sz="2400" dirty="0">
                        <a:solidFill>
                          <a:srgbClr val="7030A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cs typeface="Arial" panose="020B0604020202020204" pitchFamily="34" charset="0"/>
                        </a:rPr>
                        <a:t>Cỡ</a:t>
                      </a:r>
                      <a:r>
                        <a:rPr lang="en-US" sz="2400" baseline="0" dirty="0">
                          <a:solidFill>
                            <a:srgbClr val="7030A0"/>
                          </a:solidFill>
                          <a:latin typeface="+mn-lt"/>
                          <a:cs typeface="Arial" panose="020B0604020202020204" pitchFamily="34" charset="0"/>
                        </a:rPr>
                        <a:t> </a:t>
                      </a:r>
                      <a:r>
                        <a:rPr lang="en-US" sz="2400" baseline="0" dirty="0" err="1">
                          <a:solidFill>
                            <a:srgbClr val="7030A0"/>
                          </a:solidFill>
                          <a:latin typeface="+mn-lt"/>
                          <a:cs typeface="Arial" panose="020B0604020202020204" pitchFamily="34" charset="0"/>
                        </a:rPr>
                        <a:t>mẫu</a:t>
                      </a:r>
                      <a:endParaRPr lang="en-US" sz="2400" dirty="0">
                        <a:solidFill>
                          <a:srgbClr val="7030A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extLst>
                  <a:ext uri="{0D108BD9-81ED-4DB2-BD59-A6C34878D82A}">
                    <a16:rowId xmlns:a16="http://schemas.microsoft.com/office/drawing/2014/main" xmlns="" val="3539859392"/>
                  </a:ext>
                </a:extLst>
              </a:tr>
              <a:tr h="1188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
                      </a:r>
                      <a:r>
                        <a:rPr lang="en-US" sz="2400" dirty="0" smtClean="0">
                          <a:solidFill>
                            <a:srgbClr val="002060"/>
                          </a:solidFill>
                          <a:latin typeface="+mn-lt"/>
                          <a:cs typeface="Arial" panose="020B0604020202020204" pitchFamily="34" charset="0"/>
                        </a:rPr>
                        <a:t>ATS</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trong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các</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nhóm</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có</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nguy</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cơ</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ATS </a:t>
                      </a:r>
                      <a:r>
                        <a:rPr lang="en-US" sz="2400" baseline="0" dirty="0" err="1" smtClean="0">
                          <a:solidFill>
                            <a:srgbClr val="002060"/>
                          </a:solidFill>
                          <a:latin typeface="+mn-lt"/>
                          <a:cs typeface="Arial" panose="020B0604020202020204" pitchFamily="34" charset="0"/>
                        </a:rPr>
                        <a:t>ở</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Hà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Nội</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Đà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Nẵng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và</a:t>
                      </a:r>
                      <a:r>
                        <a:rPr lang="en-US" sz="2400" baseline="0" dirty="0" smtClean="0">
                          <a:solidFill>
                            <a:srgbClr val="002060"/>
                          </a:solidFill>
                          <a:latin typeface="+mn-lt"/>
                          <a:cs typeface="Arial" panose="020B0604020202020204" pitchFamily="34" charset="0"/>
                        </a:rPr>
                        <a:t> tp. HCM</a:t>
                      </a:r>
                      <a:endParaRPr lang="en-US" sz="2400" dirty="0" smtClean="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a:solidFill>
                            <a:srgbClr val="002060"/>
                          </a:solidFill>
                          <a:latin typeface="+mn-lt"/>
                          <a:cs typeface="+mn-cs"/>
                        </a:rPr>
                        <a:t>2011</a:t>
                      </a:r>
                      <a:endParaRPr lang="en-US" sz="24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err="1">
                          <a:solidFill>
                            <a:srgbClr val="002060"/>
                          </a:solidFill>
                          <a:latin typeface="+mn-lt"/>
                          <a:cs typeface="Arial" panose="020B0604020202020204" pitchFamily="34" charset="0"/>
                        </a:rPr>
                        <a:t>Hà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Nội</a:t>
                      </a:r>
                      <a:r>
                        <a:rPr lang="en-US" sz="2400" b="0" baseline="0" dirty="0">
                          <a:solidFill>
                            <a:srgbClr val="002060"/>
                          </a:solidFill>
                          <a:latin typeface="+mn-lt"/>
                          <a:cs typeface="Arial" panose="020B0604020202020204" pitchFamily="34" charset="0"/>
                        </a:rPr>
                        <a:t> = 100</a:t>
                      </a:r>
                    </a:p>
                    <a:p>
                      <a:pPr algn="ctr"/>
                      <a:r>
                        <a:rPr lang="en-US" sz="2400" b="0" baseline="0" dirty="0" err="1">
                          <a:solidFill>
                            <a:srgbClr val="002060"/>
                          </a:solidFill>
                          <a:latin typeface="+mn-lt"/>
                          <a:cs typeface="Arial" panose="020B0604020202020204" pitchFamily="34" charset="0"/>
                        </a:rPr>
                        <a:t>Đà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Nẵng</a:t>
                      </a:r>
                      <a:r>
                        <a:rPr lang="en-US" sz="2400" b="0" baseline="0" dirty="0">
                          <a:solidFill>
                            <a:srgbClr val="002060"/>
                          </a:solidFill>
                          <a:latin typeface="+mn-lt"/>
                          <a:cs typeface="Arial" panose="020B0604020202020204" pitchFamily="34" charset="0"/>
                        </a:rPr>
                        <a:t> = 70</a:t>
                      </a:r>
                    </a:p>
                    <a:p>
                      <a:pPr algn="ctr"/>
                      <a:r>
                        <a:rPr lang="en-US" sz="2400" b="0" baseline="0" dirty="0">
                          <a:solidFill>
                            <a:srgbClr val="002060"/>
                          </a:solidFill>
                          <a:latin typeface="+mn-lt"/>
                          <a:cs typeface="Arial" panose="020B0604020202020204" pitchFamily="34" charset="0"/>
                        </a:rPr>
                        <a:t>TP HCM = 100</a:t>
                      </a:r>
                      <a:endParaRPr lang="en-US" sz="24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930002"/>
                  </a:ext>
                </a:extLst>
              </a:tr>
              <a:tr h="822960">
                <a:tc>
                  <a:txBody>
                    <a:bodyPr/>
                    <a:lstStyle/>
                    <a:p>
                      <a:r>
                        <a:rPr lang="en-US" sz="2400" dirty="0" err="1">
                          <a:solidFill>
                            <a:srgbClr val="002060"/>
                          </a:solidFill>
                          <a:latin typeface="+mn-lt"/>
                          <a:cs typeface="Arial" panose="020B0604020202020204" pitchFamily="34" charset="0"/>
                        </a:rPr>
                        <a:t>Sử</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dụng</a:t>
                      </a:r>
                      <a:r>
                        <a:rPr lang="en-US" sz="2400" baseline="0" dirty="0">
                          <a:solidFill>
                            <a:srgbClr val="002060"/>
                          </a:solidFill>
                          <a:latin typeface="+mn-lt"/>
                          <a:cs typeface="Arial" panose="020B0604020202020204" pitchFamily="34" charset="0"/>
                        </a:rPr>
                        <a:t> </a:t>
                      </a:r>
                      <a:r>
                        <a:rPr lang="en-US" sz="2400" dirty="0">
                          <a:solidFill>
                            <a:srgbClr val="002060"/>
                          </a:solidFill>
                          <a:latin typeface="+mn-lt"/>
                          <a:cs typeface="Arial" panose="020B0604020202020204" pitchFamily="34" charset="0"/>
                        </a:rPr>
                        <a:t>ATS</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trong</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nhóm</a:t>
                      </a:r>
                      <a:r>
                        <a:rPr lang="en-US" sz="2400" baseline="0" dirty="0">
                          <a:solidFill>
                            <a:srgbClr val="002060"/>
                          </a:solidFill>
                          <a:latin typeface="+mn-lt"/>
                          <a:cs typeface="Arial" panose="020B0604020202020204" pitchFamily="34" charset="0"/>
                        </a:rPr>
                        <a:t> </a:t>
                      </a:r>
                      <a:r>
                        <a:rPr lang="en-US" sz="2400" b="0" baseline="0" dirty="0">
                          <a:solidFill>
                            <a:srgbClr val="002060"/>
                          </a:solidFill>
                          <a:latin typeface="+mn-lt"/>
                          <a:cs typeface="+mn-cs"/>
                        </a:rPr>
                        <a:t>MSM </a:t>
                      </a:r>
                      <a:r>
                        <a:rPr lang="en-US" sz="2400" b="0" baseline="0" dirty="0" err="1">
                          <a:solidFill>
                            <a:srgbClr val="002060"/>
                          </a:solidFill>
                          <a:latin typeface="+mn-lt"/>
                          <a:cs typeface="+mn-cs"/>
                        </a:rPr>
                        <a:t>tại</a:t>
                      </a:r>
                      <a:r>
                        <a:rPr lang="en-US" sz="2400" b="0" baseline="0" dirty="0">
                          <a:solidFill>
                            <a:srgbClr val="002060"/>
                          </a:solidFill>
                          <a:latin typeface="+mn-lt"/>
                          <a:cs typeface="+mn-cs"/>
                        </a:rPr>
                        <a:t> </a:t>
                      </a:r>
                      <a:r>
                        <a:rPr lang="en-US" sz="2400" b="0" baseline="0" dirty="0" err="1">
                          <a:solidFill>
                            <a:srgbClr val="002060"/>
                          </a:solidFill>
                          <a:latin typeface="+mn-lt"/>
                          <a:cs typeface="+mn-cs"/>
                        </a:rPr>
                        <a:t>Hà</a:t>
                      </a:r>
                      <a:r>
                        <a:rPr lang="en-US" sz="2400" b="0" baseline="0" dirty="0">
                          <a:solidFill>
                            <a:srgbClr val="002060"/>
                          </a:solidFill>
                          <a:latin typeface="+mn-lt"/>
                          <a:cs typeface="+mn-cs"/>
                        </a:rPr>
                        <a:t> </a:t>
                      </a:r>
                      <a:r>
                        <a:rPr lang="en-US" sz="2400" b="0" baseline="0" dirty="0" err="1">
                          <a:solidFill>
                            <a:srgbClr val="002060"/>
                          </a:solidFill>
                          <a:latin typeface="+mn-lt"/>
                          <a:cs typeface="+mn-cs"/>
                        </a:rPr>
                        <a:t>Nội</a:t>
                      </a:r>
                      <a:r>
                        <a:rPr lang="en-US" sz="2400" b="0" baseline="0" dirty="0">
                          <a:solidFill>
                            <a:srgbClr val="002060"/>
                          </a:solidFill>
                          <a:latin typeface="+mn-lt"/>
                          <a:cs typeface="+mn-cs"/>
                        </a:rPr>
                        <a:t> </a:t>
                      </a:r>
                      <a:r>
                        <a:rPr lang="en-US" sz="2400" b="0" baseline="0" dirty="0" err="1">
                          <a:solidFill>
                            <a:srgbClr val="002060"/>
                          </a:solidFill>
                          <a:latin typeface="+mn-lt"/>
                          <a:cs typeface="+mn-cs"/>
                        </a:rPr>
                        <a:t>và</a:t>
                      </a:r>
                      <a:r>
                        <a:rPr lang="en-US" sz="2400" b="0" baseline="0" dirty="0">
                          <a:solidFill>
                            <a:srgbClr val="002060"/>
                          </a:solidFill>
                          <a:latin typeface="+mn-lt"/>
                          <a:cs typeface="+mn-cs"/>
                        </a:rPr>
                        <a:t> tp. HCM</a:t>
                      </a:r>
                      <a:endParaRPr lang="en-US" sz="2400" b="1"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2060"/>
                          </a:solidFill>
                          <a:latin typeface="+mn-lt"/>
                          <a:cs typeface="+mn-cs"/>
                        </a:rPr>
                        <a:t>2014</a:t>
                      </a:r>
                      <a:endParaRPr lang="en-US" sz="2400" b="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err="1">
                          <a:solidFill>
                            <a:srgbClr val="002060"/>
                          </a:solidFill>
                          <a:latin typeface="+mn-lt"/>
                          <a:cs typeface="Arial" panose="020B0604020202020204" pitchFamily="34" charset="0"/>
                        </a:rPr>
                        <a:t>Hà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Nội</a:t>
                      </a:r>
                      <a:r>
                        <a:rPr lang="en-US" sz="2400" b="0" dirty="0">
                          <a:solidFill>
                            <a:srgbClr val="002060"/>
                          </a:solidFill>
                          <a:latin typeface="+mn-lt"/>
                          <a:cs typeface="Arial" panose="020B0604020202020204" pitchFamily="34" charset="0"/>
                        </a:rPr>
                        <a:t> = 303</a:t>
                      </a:r>
                    </a:p>
                    <a:p>
                      <a:pPr algn="ctr"/>
                      <a:r>
                        <a:rPr lang="en-US" sz="2400" b="0" dirty="0">
                          <a:solidFill>
                            <a:srgbClr val="002060"/>
                          </a:solidFill>
                          <a:latin typeface="+mn-lt"/>
                          <a:cs typeface="Arial" panose="020B0604020202020204" pitchFamily="34" charset="0"/>
                        </a:rPr>
                        <a:t>TP HCM</a:t>
                      </a:r>
                      <a:r>
                        <a:rPr lang="en-US" sz="2400" b="0" baseline="0" dirty="0">
                          <a:solidFill>
                            <a:srgbClr val="002060"/>
                          </a:solidFill>
                          <a:latin typeface="+mn-lt"/>
                          <a:cs typeface="Arial" panose="020B0604020202020204" pitchFamily="34" charset="0"/>
                        </a:rPr>
                        <a:t> = 319</a:t>
                      </a:r>
                      <a:endParaRPr lang="en-US" sz="24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04904327"/>
                  </a:ext>
                </a:extLst>
              </a:tr>
              <a:tr h="908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err="1" smtClean="0">
                          <a:solidFill>
                            <a:srgbClr val="002060"/>
                          </a:solidFill>
                          <a:latin typeface="+mn-lt"/>
                          <a:cs typeface="Arial" panose="020B0604020202020204" pitchFamily="34" charset="0"/>
                        </a:rPr>
                        <a:t>Nghiên</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cứu</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nhóm</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nam</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bán</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dâm</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đồng</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giới</a:t>
                      </a:r>
                      <a:r>
                        <a:rPr lang="en-US" sz="2400" b="0" baseline="0" dirty="0" smtClean="0">
                          <a:solidFill>
                            <a:srgbClr val="002060"/>
                          </a:solidFill>
                          <a:latin typeface="+mn-lt"/>
                          <a:cs typeface="Arial" panose="020B0604020202020204" pitchFamily="34" charset="0"/>
                        </a:rPr>
                        <a:t> (</a:t>
                      </a:r>
                      <a:r>
                        <a:rPr lang="en-US" sz="2400" b="0" dirty="0" smtClean="0">
                          <a:solidFill>
                            <a:srgbClr val="002060"/>
                          </a:solidFill>
                          <a:latin typeface="+mn-lt"/>
                          <a:cs typeface="Arial" panose="020B0604020202020204" pitchFamily="34" charset="0"/>
                        </a:rPr>
                        <a:t>MSW)</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tại</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Hà</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Nội</a:t>
                      </a:r>
                      <a:endParaRPr lang="en-US" sz="2400" b="0" dirty="0" smtClean="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kern="1200" dirty="0">
                          <a:solidFill>
                            <a:srgbClr val="002060"/>
                          </a:solidFill>
                          <a:latin typeface="+mn-lt"/>
                          <a:ea typeface="+mn-ea"/>
                          <a:cs typeface="Arial" panose="020B0604020202020204" pitchFamily="34" charset="0"/>
                        </a:rPr>
                        <a:t>2014</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kern="1200" dirty="0">
                          <a:solidFill>
                            <a:srgbClr val="002060"/>
                          </a:solidFill>
                          <a:latin typeface="+mn-lt"/>
                          <a:ea typeface="+mn-ea"/>
                          <a:cs typeface="Arial" panose="020B0604020202020204" pitchFamily="34" charset="0"/>
                        </a:rPr>
                        <a:t>590</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982604862"/>
                  </a:ext>
                </a:extLst>
              </a:tr>
              <a:tr h="1569253">
                <a:tc>
                  <a:txBody>
                    <a:bodyPr/>
                    <a:lstStyle/>
                    <a:p>
                      <a:r>
                        <a:rPr lang="en-US" sz="2400" b="0" dirty="0">
                          <a:solidFill>
                            <a:srgbClr val="002060"/>
                          </a:solidFill>
                          <a:latin typeface="+mn-lt"/>
                          <a:cs typeface="Arial" panose="020B0604020202020204" pitchFamily="34" charset="0"/>
                        </a:rPr>
                        <a:t>IBBS </a:t>
                      </a:r>
                      <a:r>
                        <a:rPr lang="en-US" sz="2400" b="0" dirty="0" err="1">
                          <a:solidFill>
                            <a:srgbClr val="002060"/>
                          </a:solidFill>
                          <a:latin typeface="+mn-lt"/>
                          <a:cs typeface="Arial" panose="020B0604020202020204" pitchFamily="34" charset="0"/>
                        </a:rPr>
                        <a:t>vòng</a:t>
                      </a:r>
                      <a:r>
                        <a:rPr lang="en-US" sz="2400" b="0" baseline="0" dirty="0">
                          <a:solidFill>
                            <a:srgbClr val="002060"/>
                          </a:solidFill>
                          <a:latin typeface="+mn-lt"/>
                          <a:cs typeface="Arial" panose="020B0604020202020204" pitchFamily="34" charset="0"/>
                        </a:rPr>
                        <a:t> III</a:t>
                      </a:r>
                      <a:endParaRPr lang="en-US" sz="2400" b="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kern="1200" dirty="0">
                          <a:solidFill>
                            <a:srgbClr val="002060"/>
                          </a:solidFill>
                          <a:latin typeface="+mn-lt"/>
                          <a:ea typeface="+mn-ea"/>
                          <a:cs typeface="Arial" panose="020B0604020202020204" pitchFamily="34" charset="0"/>
                        </a:rPr>
                        <a:t>2013</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kern="1200" dirty="0" err="1">
                          <a:solidFill>
                            <a:srgbClr val="002060"/>
                          </a:solidFill>
                          <a:latin typeface="Calibri" panose="020F0502020204030204" pitchFamily="34" charset="0"/>
                          <a:ea typeface="+mn-ea"/>
                          <a:cs typeface="Calibri" panose="020F0502020204030204" pitchFamily="34" charset="0"/>
                        </a:rPr>
                        <a:t>Hà</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Nội</a:t>
                      </a:r>
                      <a:r>
                        <a:rPr lang="vi-VN" sz="2400" b="0" kern="1200" dirty="0">
                          <a:solidFill>
                            <a:srgbClr val="002060"/>
                          </a:solidFill>
                          <a:latin typeface="Calibri" panose="020F0502020204030204" pitchFamily="34" charset="0"/>
                          <a:ea typeface="+mn-ea"/>
                          <a:cs typeface="Calibri" panose="020F0502020204030204" pitchFamily="34" charset="0"/>
                        </a:rPr>
                        <a:t> = 500</a:t>
                      </a:r>
                    </a:p>
                    <a:p>
                      <a:pPr algn="ctr"/>
                      <a:r>
                        <a:rPr lang="en-US" sz="2400" b="0" kern="1200" dirty="0">
                          <a:solidFill>
                            <a:srgbClr val="002060"/>
                          </a:solidFill>
                          <a:latin typeface="Calibri" panose="020F0502020204030204" pitchFamily="34" charset="0"/>
                          <a:ea typeface="+mn-ea"/>
                          <a:cs typeface="Calibri" panose="020F0502020204030204" pitchFamily="34" charset="0"/>
                        </a:rPr>
                        <a:t>Hải</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Phòng</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vi-VN" sz="2400" b="0" kern="1200" baseline="0" dirty="0">
                          <a:solidFill>
                            <a:srgbClr val="002060"/>
                          </a:solidFill>
                          <a:latin typeface="Calibri" panose="020F0502020204030204" pitchFamily="34" charset="0"/>
                          <a:ea typeface="+mn-ea"/>
                          <a:cs typeface="Calibri" panose="020F0502020204030204" pitchFamily="34" charset="0"/>
                        </a:rPr>
                        <a:t>= 398</a:t>
                      </a:r>
                    </a:p>
                    <a:p>
                      <a:pPr algn="ctr"/>
                      <a:r>
                        <a:rPr lang="en-US" sz="2400" b="0" kern="1200" baseline="0" dirty="0">
                          <a:solidFill>
                            <a:srgbClr val="002060"/>
                          </a:solidFill>
                          <a:latin typeface="Calibri" panose="020F0502020204030204" pitchFamily="34" charset="0"/>
                          <a:ea typeface="+mn-ea"/>
                          <a:cs typeface="Calibri" panose="020F0502020204030204" pitchFamily="34" charset="0"/>
                        </a:rPr>
                        <a:t>TP HCM</a:t>
                      </a:r>
                      <a:r>
                        <a:rPr lang="vi-VN" sz="2400" b="0" kern="1200" baseline="0" dirty="0">
                          <a:solidFill>
                            <a:srgbClr val="002060"/>
                          </a:solidFill>
                          <a:latin typeface="Calibri" panose="020F0502020204030204" pitchFamily="34" charset="0"/>
                          <a:ea typeface="+mn-ea"/>
                          <a:cs typeface="Calibri" panose="020F0502020204030204" pitchFamily="34" charset="0"/>
                        </a:rPr>
                        <a:t> = 349</a:t>
                      </a:r>
                    </a:p>
                    <a:p>
                      <a:pPr algn="ctr"/>
                      <a:r>
                        <a:rPr lang="en-US" sz="2400" b="0" kern="1200" baseline="0" dirty="0" err="1">
                          <a:solidFill>
                            <a:srgbClr val="002060"/>
                          </a:solidFill>
                          <a:latin typeface="Calibri" panose="020F0502020204030204" pitchFamily="34" charset="0"/>
                          <a:ea typeface="+mn-ea"/>
                          <a:cs typeface="Calibri" panose="020F0502020204030204" pitchFamily="34" charset="0"/>
                        </a:rPr>
                        <a:t>Cần</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Thơ</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vi-VN" sz="2400" b="0" kern="1200" baseline="0" dirty="0">
                          <a:solidFill>
                            <a:srgbClr val="002060"/>
                          </a:solidFill>
                          <a:latin typeface="Calibri" panose="020F0502020204030204" pitchFamily="34" charset="0"/>
                          <a:ea typeface="+mn-ea"/>
                          <a:cs typeface="Calibri" panose="020F0502020204030204" pitchFamily="34" charset="0"/>
                        </a:rPr>
                        <a:t>= 343</a:t>
                      </a:r>
                      <a:endParaRPr lang="vi-VN" sz="2400" b="0" kern="1200" dirty="0">
                        <a:solidFill>
                          <a:srgbClr val="002060"/>
                        </a:solidFill>
                        <a:latin typeface="Calibri" panose="020F0502020204030204" pitchFamily="34" charset="0"/>
                        <a:ea typeface="+mn-ea"/>
                        <a:cs typeface="Calibri" panose="020F050202020403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98626791"/>
                  </a:ext>
                </a:extLst>
              </a:tr>
            </a:tbl>
          </a:graphicData>
        </a:graphic>
      </p:graphicFrame>
    </p:spTree>
    <p:extLst>
      <p:ext uri="{BB962C8B-B14F-4D97-AF65-F5344CB8AC3E}">
        <p14:creationId xmlns:p14="http://schemas.microsoft.com/office/powerpoint/2010/main" val="168326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ATS</a:t>
            </a:r>
            <a:endParaRPr lang="vi-VN" dirty="0"/>
          </a:p>
        </p:txBody>
      </p:sp>
      <p:graphicFrame>
        <p:nvGraphicFramePr>
          <p:cNvPr id="9" name="Chart 8"/>
          <p:cNvGraphicFramePr/>
          <p:nvPr>
            <p:extLst>
              <p:ext uri="{D42A27DB-BD31-4B8C-83A1-F6EECF244321}">
                <p14:modId xmlns:p14="http://schemas.microsoft.com/office/powerpoint/2010/main" val="1188920401"/>
              </p:ext>
            </p:extLst>
          </p:nvPr>
        </p:nvGraphicFramePr>
        <p:xfrm>
          <a:off x="310662" y="1581089"/>
          <a:ext cx="8490438" cy="4743511"/>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313006" y="1047690"/>
            <a:ext cx="8840372" cy="400110"/>
          </a:xfrm>
          <a:prstGeom prst="rect">
            <a:avLst/>
          </a:prstGeom>
          <a:noFill/>
        </p:spPr>
        <p:txBody>
          <a:bodyPr wrap="square" rtlCol="0">
            <a:spAutoFit/>
          </a:bodyPr>
          <a:lstStyle/>
          <a:p>
            <a:r>
              <a:rPr lang="vi-VN" sz="2000" b="1" dirty="0"/>
              <a:t>% </a:t>
            </a:r>
            <a:r>
              <a:rPr lang="en-US" sz="2000" b="1" dirty="0" err="1"/>
              <a:t>đã</a:t>
            </a:r>
            <a:r>
              <a:rPr lang="en-US" sz="2000" b="1" dirty="0"/>
              <a:t> </a:t>
            </a:r>
            <a:r>
              <a:rPr lang="en-US" sz="2000" b="1" dirty="0" err="1"/>
              <a:t>từng</a:t>
            </a:r>
            <a:r>
              <a:rPr lang="en-US" sz="2000" b="1" dirty="0"/>
              <a:t> </a:t>
            </a:r>
            <a:r>
              <a:rPr lang="en-US" sz="2000" b="1" dirty="0" err="1"/>
              <a:t>nghe</a:t>
            </a:r>
            <a:r>
              <a:rPr lang="en-US" sz="2000" b="1" dirty="0"/>
              <a:t> </a:t>
            </a:r>
            <a:r>
              <a:rPr lang="en-US" sz="2000" b="1" dirty="0" err="1"/>
              <a:t>về</a:t>
            </a:r>
            <a:r>
              <a:rPr lang="en-US" sz="2000" b="1" dirty="0"/>
              <a:t> ATS </a:t>
            </a:r>
            <a:r>
              <a:rPr lang="en-US" sz="2000" b="1" dirty="0" err="1"/>
              <a:t>trong</a:t>
            </a:r>
            <a:r>
              <a:rPr lang="en-US" sz="2000" b="1" dirty="0"/>
              <a:t> </a:t>
            </a:r>
            <a:r>
              <a:rPr lang="en-US" sz="2000" b="1" dirty="0" err="1"/>
              <a:t>nhóm</a:t>
            </a:r>
            <a:r>
              <a:rPr lang="en-US" sz="2000" b="1" dirty="0"/>
              <a:t> MSM </a:t>
            </a:r>
            <a:r>
              <a:rPr lang="en-US" sz="2000" b="1" dirty="0" err="1"/>
              <a:t>tại</a:t>
            </a:r>
            <a:r>
              <a:rPr lang="en-US" sz="2000" b="1" dirty="0"/>
              <a:t> Hà </a:t>
            </a:r>
            <a:r>
              <a:rPr lang="en-US" sz="2000" b="1" dirty="0" err="1"/>
              <a:t>Nội</a:t>
            </a:r>
            <a:r>
              <a:rPr lang="en-US" sz="2000" b="1" dirty="0"/>
              <a:t>, </a:t>
            </a:r>
            <a:r>
              <a:rPr lang="en-US" sz="2000" b="1" dirty="0" err="1"/>
              <a:t>Đà</a:t>
            </a:r>
            <a:r>
              <a:rPr lang="en-US" sz="2000" b="1" dirty="0"/>
              <a:t> </a:t>
            </a:r>
            <a:r>
              <a:rPr lang="en-US" sz="2000" b="1" dirty="0" err="1"/>
              <a:t>Nẵng</a:t>
            </a:r>
            <a:r>
              <a:rPr lang="en-US" sz="2000" b="1" dirty="0"/>
              <a:t> </a:t>
            </a:r>
            <a:r>
              <a:rPr lang="en-US" sz="2000" b="1" dirty="0" err="1"/>
              <a:t>và</a:t>
            </a:r>
            <a:r>
              <a:rPr lang="en-US" sz="2000" b="1" dirty="0"/>
              <a:t> TP HCM (n = 270)</a:t>
            </a:r>
            <a:endParaRPr lang="vi-VN" sz="2000" b="1" dirty="0"/>
          </a:p>
        </p:txBody>
      </p:sp>
      <p:sp>
        <p:nvSpPr>
          <p:cNvPr id="5" name="TextBox 4"/>
          <p:cNvSpPr txBox="1"/>
          <p:nvPr/>
        </p:nvSpPr>
        <p:spPr>
          <a:xfrm>
            <a:off x="609600" y="6289357"/>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385584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24" y="228600"/>
            <a:ext cx="8229600" cy="743712"/>
          </a:xfrm>
        </p:spPr>
        <p:txBody>
          <a:bodyPr>
            <a:normAutofit/>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sz="3600" dirty="0">
                <a:solidFill>
                  <a:schemeClr val="bg1"/>
                </a:solidFill>
                <a:latin typeface="Arial" panose="020B0604020202020204" pitchFamily="34" charset="0"/>
                <a:cs typeface="Arial" panose="020B0604020202020204" pitchFamily="34" charset="0"/>
              </a:rPr>
              <a:t>ATS</a:t>
            </a:r>
            <a:endParaRPr lang="vi-VN" sz="36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3124200" y="990600"/>
            <a:ext cx="4020136" cy="400110"/>
          </a:xfrm>
          <a:prstGeom prst="rect">
            <a:avLst/>
          </a:prstGeom>
          <a:noFill/>
        </p:spPr>
        <p:txBody>
          <a:bodyPr wrap="square" rtlCol="0">
            <a:spAutoFit/>
          </a:bodyPr>
          <a:lstStyle/>
          <a:p>
            <a:r>
              <a:rPr lang="en-US" sz="2000" b="1" dirty="0"/>
              <a:t>% </a:t>
            </a:r>
            <a:r>
              <a:rPr lang="en-US" sz="2000" b="1" dirty="0" err="1"/>
              <a:t>đã</a:t>
            </a:r>
            <a:r>
              <a:rPr lang="en-US" sz="2000" b="1" dirty="0"/>
              <a:t> </a:t>
            </a:r>
            <a:r>
              <a:rPr lang="en-US" sz="2000" b="1" dirty="0" err="1"/>
              <a:t>từng</a:t>
            </a:r>
            <a:r>
              <a:rPr lang="en-US" sz="2000" b="1" dirty="0"/>
              <a:t> </a:t>
            </a:r>
            <a:r>
              <a:rPr lang="en-US" sz="2000" b="1" dirty="0" err="1"/>
              <a:t>sử</a:t>
            </a:r>
            <a:r>
              <a:rPr lang="en-US" sz="2000" b="1" dirty="0"/>
              <a:t> </a:t>
            </a:r>
            <a:r>
              <a:rPr lang="en-US" sz="2000" b="1" dirty="0" err="1"/>
              <a:t>dụng</a:t>
            </a:r>
            <a:r>
              <a:rPr lang="en-US" sz="2000" b="1" dirty="0"/>
              <a:t> ATS (</a:t>
            </a:r>
            <a:r>
              <a:rPr lang="en-US" sz="2000" b="1" dirty="0" err="1"/>
              <a:t>tự</a:t>
            </a:r>
            <a:r>
              <a:rPr lang="en-US" sz="2000" b="1" dirty="0"/>
              <a:t> </a:t>
            </a:r>
            <a:r>
              <a:rPr lang="en-US" sz="2000" b="1" dirty="0" err="1"/>
              <a:t>báo</a:t>
            </a:r>
            <a:r>
              <a:rPr lang="en-US" sz="2000" b="1" dirty="0"/>
              <a:t> </a:t>
            </a:r>
            <a:r>
              <a:rPr lang="en-US" sz="2000" b="1" dirty="0" err="1"/>
              <a:t>cáo</a:t>
            </a:r>
            <a:r>
              <a:rPr lang="en-US" sz="2000" b="1" dirty="0"/>
              <a:t>)</a:t>
            </a:r>
            <a:endParaRPr lang="vi-VN" sz="2000" b="1" dirty="0"/>
          </a:p>
        </p:txBody>
      </p:sp>
      <p:graphicFrame>
        <p:nvGraphicFramePr>
          <p:cNvPr id="6" name="Chart 5"/>
          <p:cNvGraphicFramePr/>
          <p:nvPr>
            <p:extLst>
              <p:ext uri="{D42A27DB-BD31-4B8C-83A1-F6EECF244321}">
                <p14:modId xmlns:p14="http://schemas.microsoft.com/office/powerpoint/2010/main" val="2780670478"/>
              </p:ext>
            </p:extLst>
          </p:nvPr>
        </p:nvGraphicFramePr>
        <p:xfrm>
          <a:off x="304800" y="1354955"/>
          <a:ext cx="8490438" cy="474104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36770" y="5980837"/>
            <a:ext cx="8575854" cy="877163"/>
          </a:xfrm>
          <a:prstGeom prst="rect">
            <a:avLst/>
          </a:prstGeom>
          <a:noFill/>
        </p:spPr>
        <p:txBody>
          <a:bodyPr wrap="square" rtlCol="0">
            <a:spAutoFit/>
          </a:bodyPr>
          <a:lstStyle/>
          <a:p>
            <a:pPr algn="just"/>
            <a:r>
              <a:rPr lang="vi-VN" sz="1200" i="1" dirty="0"/>
              <a:t>UNODC (2012), </a:t>
            </a:r>
            <a:r>
              <a:rPr lang="vi-VN" sz="1200" i="1" dirty="0" err="1"/>
              <a:t>Các</a:t>
            </a:r>
            <a:r>
              <a:rPr lang="vi-VN" sz="1200" i="1" dirty="0"/>
              <a:t> </a:t>
            </a:r>
            <a:r>
              <a:rPr lang="vi-VN" sz="1200" i="1" dirty="0" err="1"/>
              <a:t>chất</a:t>
            </a:r>
            <a:r>
              <a:rPr lang="vi-VN" sz="1200" i="1" dirty="0"/>
              <a:t> </a:t>
            </a:r>
            <a:r>
              <a:rPr lang="vi-VN" sz="1200" i="1" dirty="0" err="1"/>
              <a:t>kích</a:t>
            </a:r>
            <a:r>
              <a:rPr lang="vi-VN" sz="1200" i="1" dirty="0"/>
              <a:t> </a:t>
            </a:r>
            <a:r>
              <a:rPr lang="vi-VN" sz="1200" i="1" dirty="0" err="1"/>
              <a:t>thích</a:t>
            </a:r>
            <a:r>
              <a:rPr lang="vi-VN" sz="1200" i="1" dirty="0"/>
              <a:t> </a:t>
            </a:r>
            <a:r>
              <a:rPr lang="vi-VN" sz="1200" i="1" dirty="0" err="1"/>
              <a:t>dạng</a:t>
            </a:r>
            <a:r>
              <a:rPr lang="vi-VN" sz="1200" i="1" dirty="0"/>
              <a:t> </a:t>
            </a:r>
            <a:r>
              <a:rPr lang="vi-VN" sz="1200" i="1" dirty="0" err="1"/>
              <a:t>Amphetamine</a:t>
            </a:r>
            <a:r>
              <a:rPr lang="vi-VN" sz="1200" i="1" dirty="0"/>
              <a:t> ở </a:t>
            </a:r>
            <a:r>
              <a:rPr lang="vi-VN" sz="1200" i="1" dirty="0" err="1"/>
              <a:t>Việt</a:t>
            </a:r>
            <a:r>
              <a:rPr lang="vi-VN" sz="1200" i="1" dirty="0"/>
              <a:t> Nam –</a:t>
            </a:r>
            <a:r>
              <a:rPr lang="vi-VN" sz="1200" i="1" dirty="0" err="1"/>
              <a:t>Mức</a:t>
            </a:r>
            <a:r>
              <a:rPr lang="vi-VN" sz="1200" i="1" dirty="0"/>
              <a:t> </a:t>
            </a:r>
            <a:r>
              <a:rPr lang="vi-VN" sz="1200" i="1" dirty="0" err="1"/>
              <a:t>độ</a:t>
            </a:r>
            <a:r>
              <a:rPr lang="vi-VN" sz="1200" i="1" dirty="0"/>
              <a:t> </a:t>
            </a:r>
            <a:r>
              <a:rPr lang="vi-VN" sz="1200" i="1" dirty="0" err="1"/>
              <a:t>sẵn</a:t>
            </a:r>
            <a:r>
              <a:rPr lang="vi-VN" sz="1200" i="1" dirty="0"/>
              <a:t> </a:t>
            </a:r>
            <a:r>
              <a:rPr lang="vi-VN" sz="1200" i="1" dirty="0" err="1"/>
              <a:t>có</a:t>
            </a:r>
            <a:r>
              <a:rPr lang="vi-VN" sz="1200" i="1" dirty="0"/>
              <a:t>, </a:t>
            </a:r>
            <a:r>
              <a:rPr lang="vi-VN" sz="1200" i="1" dirty="0" err="1"/>
              <a:t>sử</a:t>
            </a:r>
            <a:r>
              <a:rPr lang="vi-VN" sz="1200" i="1" dirty="0"/>
              <a:t> </a:t>
            </a:r>
            <a:r>
              <a:rPr lang="vi-VN" sz="1200" i="1" dirty="0" err="1"/>
              <a:t>dụng</a:t>
            </a:r>
            <a:r>
              <a:rPr lang="vi-VN" sz="1200" i="1" dirty="0"/>
              <a:t> </a:t>
            </a:r>
            <a:r>
              <a:rPr lang="vi-VN" sz="1200" i="1" dirty="0" err="1"/>
              <a:t>và</a:t>
            </a:r>
            <a:r>
              <a:rPr lang="vi-VN" sz="1200" i="1" dirty="0"/>
              <a:t> </a:t>
            </a:r>
            <a:r>
              <a:rPr lang="vi-VN" sz="1200" i="1" dirty="0" err="1"/>
              <a:t>tác</a:t>
            </a:r>
            <a:r>
              <a:rPr lang="vi-VN" sz="1200" i="1" dirty="0"/>
              <a:t> </a:t>
            </a:r>
            <a:r>
              <a:rPr lang="vi-VN" sz="1200" i="1" dirty="0" err="1"/>
              <a:t>động</a:t>
            </a:r>
            <a:r>
              <a:rPr lang="vi-VN" sz="1200" i="1" dirty="0"/>
              <a:t> </a:t>
            </a:r>
            <a:r>
              <a:rPr lang="vi-VN" sz="1200" i="1" dirty="0" err="1"/>
              <a:t>tới</a:t>
            </a:r>
            <a:r>
              <a:rPr lang="vi-VN" sz="1200" i="1" dirty="0"/>
              <a:t> </a:t>
            </a:r>
            <a:r>
              <a:rPr lang="vi-VN" sz="1200" i="1" dirty="0" err="1"/>
              <a:t>sức</a:t>
            </a:r>
            <a:r>
              <a:rPr lang="vi-VN" sz="1200" i="1" dirty="0"/>
              <a:t> </a:t>
            </a:r>
            <a:r>
              <a:rPr lang="vi-VN" sz="1200" i="1" dirty="0" err="1"/>
              <a:t>khỏe</a:t>
            </a:r>
            <a:endParaRPr lang="vi-VN" sz="1200" i="1" dirty="0">
              <a:cs typeface="Arial" panose="020B0604020202020204" pitchFamily="34" charset="0"/>
            </a:endParaRPr>
          </a:p>
          <a:p>
            <a:pPr algn="just"/>
            <a:r>
              <a:rPr lang="vi-VN" sz="1300" i="1" dirty="0">
                <a:cs typeface="Arial" panose="020B0604020202020204" pitchFamily="34" charset="0"/>
              </a:rPr>
              <a:t>Vũ Thị Thu Nga </a:t>
            </a:r>
            <a:r>
              <a:rPr lang="vi-VN" sz="1300" i="1" dirty="0" err="1">
                <a:cs typeface="Arial" panose="020B0604020202020204" pitchFamily="34" charset="0"/>
              </a:rPr>
              <a:t>và</a:t>
            </a:r>
            <a:r>
              <a:rPr lang="vi-VN" sz="1300" i="1" dirty="0">
                <a:cs typeface="Arial" panose="020B0604020202020204" pitchFamily="34" charset="0"/>
              </a:rPr>
              <a:t> cộng </a:t>
            </a:r>
            <a:r>
              <a:rPr lang="vi-VN" sz="1300" i="1" dirty="0" err="1">
                <a:cs typeface="Arial" panose="020B0604020202020204" pitchFamily="34" charset="0"/>
              </a:rPr>
              <a:t>sự</a:t>
            </a:r>
            <a:r>
              <a:rPr lang="vi-VN" sz="1300" i="1" dirty="0">
                <a:cs typeface="Arial" panose="020B0604020202020204" pitchFamily="34" charset="0"/>
              </a:rPr>
              <a:t> (2016), </a:t>
            </a:r>
            <a:r>
              <a:rPr lang="vi-VN" sz="1300" i="1" dirty="0" err="1">
                <a:cs typeface="Arial" panose="020B0604020202020204" pitchFamily="34" charset="0"/>
              </a:rPr>
              <a:t>Sửu</a:t>
            </a:r>
            <a:r>
              <a:rPr lang="vi-VN" sz="1300" i="1" dirty="0">
                <a:cs typeface="Arial" panose="020B0604020202020204" pitchFamily="34" charset="0"/>
              </a:rPr>
              <a:t> </a:t>
            </a:r>
            <a:r>
              <a:rPr lang="vi-VN" sz="1300" i="1" dirty="0" err="1">
                <a:cs typeface="Arial" panose="020B0604020202020204" pitchFamily="34" charset="0"/>
              </a:rPr>
              <a:t>dụng</a:t>
            </a:r>
            <a:r>
              <a:rPr lang="vi-VN" sz="1300" i="1" dirty="0">
                <a:cs typeface="Arial" panose="020B0604020202020204" pitchFamily="34" charset="0"/>
              </a:rPr>
              <a:t> </a:t>
            </a:r>
            <a:r>
              <a:rPr lang="vi-VN" sz="1300" i="1" dirty="0" err="1">
                <a:cs typeface="Arial" panose="020B0604020202020204" pitchFamily="34" charset="0"/>
              </a:rPr>
              <a:t>các</a:t>
            </a:r>
            <a:r>
              <a:rPr lang="vi-VN" sz="1300" i="1" dirty="0">
                <a:cs typeface="Arial" panose="020B0604020202020204" pitchFamily="34" charset="0"/>
              </a:rPr>
              <a:t> </a:t>
            </a:r>
            <a:r>
              <a:rPr lang="vi-VN" sz="1300" i="1" dirty="0" err="1">
                <a:cs typeface="Arial" panose="020B0604020202020204" pitchFamily="34" charset="0"/>
              </a:rPr>
              <a:t>chất</a:t>
            </a:r>
            <a:r>
              <a:rPr lang="vi-VN" sz="1300" i="1" dirty="0">
                <a:cs typeface="Arial" panose="020B0604020202020204" pitchFamily="34" charset="0"/>
              </a:rPr>
              <a:t> </a:t>
            </a:r>
            <a:r>
              <a:rPr lang="vi-VN" sz="1300" i="1" dirty="0" err="1">
                <a:cs typeface="Arial" panose="020B0604020202020204" pitchFamily="34" charset="0"/>
              </a:rPr>
              <a:t>kích</a:t>
            </a:r>
            <a:r>
              <a:rPr lang="vi-VN" sz="1300" i="1" dirty="0">
                <a:cs typeface="Arial" panose="020B0604020202020204" pitchFamily="34" charset="0"/>
              </a:rPr>
              <a:t> </a:t>
            </a:r>
            <a:r>
              <a:rPr lang="vi-VN" sz="1300" i="1" dirty="0" err="1">
                <a:cs typeface="Arial" panose="020B0604020202020204" pitchFamily="34" charset="0"/>
              </a:rPr>
              <a:t>thích</a:t>
            </a:r>
            <a:r>
              <a:rPr lang="vi-VN" sz="1300" i="1" dirty="0">
                <a:cs typeface="Arial" panose="020B0604020202020204" pitchFamily="34" charset="0"/>
              </a:rPr>
              <a:t> </a:t>
            </a:r>
            <a:r>
              <a:rPr lang="vi-VN" sz="1300" i="1" dirty="0" err="1">
                <a:cs typeface="Arial" panose="020B0604020202020204" pitchFamily="34" charset="0"/>
              </a:rPr>
              <a:t>dạng</a:t>
            </a:r>
            <a:r>
              <a:rPr lang="vi-VN" sz="1300" i="1" dirty="0">
                <a:cs typeface="Arial" panose="020B0604020202020204" pitchFamily="34" charset="0"/>
              </a:rPr>
              <a:t> </a:t>
            </a:r>
            <a:r>
              <a:rPr lang="vi-VN" sz="1300" i="1" dirty="0" err="1">
                <a:cs typeface="Arial" panose="020B0604020202020204" pitchFamily="34" charset="0"/>
              </a:rPr>
              <a:t>Amphetamine</a:t>
            </a:r>
            <a:r>
              <a:rPr lang="vi-VN" sz="1300" i="1" dirty="0">
                <a:cs typeface="Arial" panose="020B0604020202020204" pitchFamily="34" charset="0"/>
              </a:rPr>
              <a:t> ở </a:t>
            </a:r>
            <a:r>
              <a:rPr lang="vi-VN" sz="1300" i="1" dirty="0" err="1">
                <a:cs typeface="Arial" panose="020B0604020202020204" pitchFamily="34" charset="0"/>
              </a:rPr>
              <a:t>Vietnam</a:t>
            </a:r>
            <a:r>
              <a:rPr lang="vi-VN" sz="1300" i="1" dirty="0">
                <a:cs typeface="Arial" panose="020B0604020202020204" pitchFamily="34" charset="0"/>
              </a:rPr>
              <a:t>, </a:t>
            </a:r>
            <a:r>
              <a:rPr lang="vi-VN" sz="1300" i="1" dirty="0" err="1">
                <a:cs typeface="Arial" panose="020B0604020202020204" pitchFamily="34" charset="0"/>
              </a:rPr>
              <a:t>Drug</a:t>
            </a:r>
            <a:r>
              <a:rPr lang="vi-VN" sz="1300" i="1" dirty="0">
                <a:cs typeface="Arial" panose="020B0604020202020204" pitchFamily="34" charset="0"/>
              </a:rPr>
              <a:t> &amp; </a:t>
            </a:r>
            <a:r>
              <a:rPr lang="vi-VN" sz="1300" i="1" dirty="0" err="1">
                <a:cs typeface="Arial" panose="020B0604020202020204" pitchFamily="34" charset="0"/>
              </a:rPr>
              <a:t>Alc</a:t>
            </a:r>
            <a:r>
              <a:rPr lang="vi-VN" sz="1300" i="1" dirty="0">
                <a:cs typeface="Arial" panose="020B0604020202020204" pitchFamily="34" charset="0"/>
              </a:rPr>
              <a:t>. </a:t>
            </a:r>
            <a:r>
              <a:rPr lang="vi-VN" sz="1300" i="1" dirty="0" err="1">
                <a:cs typeface="Arial" panose="020B0604020202020204" pitchFamily="34" charset="0"/>
              </a:rPr>
              <a:t>Dep</a:t>
            </a:r>
            <a:r>
              <a:rPr lang="vi-VN" sz="1300" i="1" dirty="0">
                <a:cs typeface="Arial" panose="020B0604020202020204" pitchFamily="34" charset="0"/>
              </a:rPr>
              <a:t>.</a:t>
            </a:r>
          </a:p>
          <a:p>
            <a:pPr algn="just"/>
            <a:r>
              <a:rPr lang="vi-VN" sz="1300" i="1" dirty="0">
                <a:cs typeface="Arial" panose="020B0604020202020204" pitchFamily="34" charset="0"/>
              </a:rPr>
              <a:t>Lê Minh Giang </a:t>
            </a:r>
            <a:r>
              <a:rPr lang="vi-VN" sz="1300" i="1" dirty="0" err="1">
                <a:cs typeface="Arial" panose="020B0604020202020204" pitchFamily="34" charset="0"/>
              </a:rPr>
              <a:t>và</a:t>
            </a:r>
            <a:r>
              <a:rPr lang="vi-VN" sz="1300" i="1" dirty="0">
                <a:cs typeface="Arial" panose="020B0604020202020204" pitchFamily="34" charset="0"/>
              </a:rPr>
              <a:t> cộng </a:t>
            </a:r>
            <a:r>
              <a:rPr lang="vi-VN" sz="1300" i="1" dirty="0" err="1">
                <a:cs typeface="Arial" panose="020B0604020202020204" pitchFamily="34" charset="0"/>
              </a:rPr>
              <a:t>sự</a:t>
            </a:r>
            <a:r>
              <a:rPr lang="vi-VN" sz="1300" i="1" dirty="0">
                <a:cs typeface="Arial" panose="020B0604020202020204" pitchFamily="34" charset="0"/>
              </a:rPr>
              <a:t> (2015), </a:t>
            </a:r>
            <a:r>
              <a:rPr lang="vi-VN" sz="1300" i="1" dirty="0" err="1">
                <a:cs typeface="Arial" panose="020B0604020202020204" pitchFamily="34" charset="0"/>
              </a:rPr>
              <a:t>Sử</a:t>
            </a:r>
            <a:r>
              <a:rPr lang="vi-VN" sz="1300" i="1" dirty="0">
                <a:cs typeface="Arial" panose="020B0604020202020204" pitchFamily="34" charset="0"/>
              </a:rPr>
              <a:t> </a:t>
            </a:r>
            <a:r>
              <a:rPr lang="vi-VN" sz="1300" i="1" dirty="0" err="1">
                <a:cs typeface="Arial" panose="020B0604020202020204" pitchFamily="34" charset="0"/>
              </a:rPr>
              <a:t>dụng</a:t>
            </a:r>
            <a:r>
              <a:rPr lang="vi-VN" sz="1300" i="1" dirty="0">
                <a:cs typeface="Arial" panose="020B0604020202020204" pitchFamily="34" charset="0"/>
              </a:rPr>
              <a:t> đa </a:t>
            </a:r>
            <a:r>
              <a:rPr lang="vi-VN" sz="1300" i="1" dirty="0" err="1">
                <a:cs typeface="Arial" panose="020B0604020202020204" pitchFamily="34" charset="0"/>
              </a:rPr>
              <a:t>chất</a:t>
            </a:r>
            <a:r>
              <a:rPr lang="vi-VN" sz="1300" i="1" dirty="0">
                <a:cs typeface="Arial" panose="020B0604020202020204" pitchFamily="34" charset="0"/>
              </a:rPr>
              <a:t> trong </a:t>
            </a:r>
            <a:r>
              <a:rPr lang="vi-VN" sz="1300" i="1" dirty="0" err="1">
                <a:cs typeface="Arial" panose="020B0604020202020204" pitchFamily="34" charset="0"/>
              </a:rPr>
              <a:t>nhóm</a:t>
            </a:r>
            <a:r>
              <a:rPr lang="vi-VN" sz="1300" i="1" dirty="0">
                <a:cs typeface="Arial" panose="020B0604020202020204" pitchFamily="34" charset="0"/>
              </a:rPr>
              <a:t> MSW ở Hà </a:t>
            </a:r>
            <a:r>
              <a:rPr lang="vi-VN" sz="1300" i="1" dirty="0" err="1">
                <a:cs typeface="Arial" panose="020B0604020202020204" pitchFamily="34" charset="0"/>
              </a:rPr>
              <a:t>Nội</a:t>
            </a:r>
            <a:r>
              <a:rPr lang="vi-VN" sz="1300" i="1" dirty="0">
                <a:cs typeface="Arial" panose="020B0604020202020204" pitchFamily="34" charset="0"/>
              </a:rPr>
              <a:t>, Tạp chí Nghiên </a:t>
            </a:r>
            <a:r>
              <a:rPr lang="vi-VN" sz="1300" i="1" dirty="0" err="1">
                <a:cs typeface="Arial" panose="020B0604020202020204" pitchFamily="34" charset="0"/>
              </a:rPr>
              <a:t>cứu</a:t>
            </a:r>
            <a:r>
              <a:rPr lang="vi-VN" sz="1300" i="1" dirty="0">
                <a:cs typeface="Arial" panose="020B0604020202020204" pitchFamily="34" charset="0"/>
              </a:rPr>
              <a:t> y học</a:t>
            </a:r>
          </a:p>
          <a:p>
            <a:pPr algn="just"/>
            <a:r>
              <a:rPr lang="vi-VN" sz="1300" i="1" dirty="0" err="1">
                <a:cs typeface="Arial" panose="020B0604020202020204" pitchFamily="34" charset="0"/>
              </a:rPr>
              <a:t>Viện</a:t>
            </a:r>
            <a:r>
              <a:rPr lang="vi-VN" sz="1300" i="1" dirty="0">
                <a:cs typeface="Arial" panose="020B0604020202020204" pitchFamily="34" charset="0"/>
              </a:rPr>
              <a:t> VSDT TW (2015), </a:t>
            </a:r>
            <a:r>
              <a:rPr lang="vi-VN" sz="1300" i="1" dirty="0" err="1">
                <a:cs typeface="Arial" panose="020B0604020202020204" pitchFamily="34" charset="0"/>
              </a:rPr>
              <a:t>Báo</a:t>
            </a:r>
            <a:r>
              <a:rPr lang="vi-VN" sz="1300" i="1" dirty="0">
                <a:cs typeface="Arial" panose="020B0604020202020204" pitchFamily="34" charset="0"/>
              </a:rPr>
              <a:t> </a:t>
            </a:r>
            <a:r>
              <a:rPr lang="vi-VN" sz="1300" i="1" dirty="0" err="1">
                <a:cs typeface="Arial" panose="020B0604020202020204" pitchFamily="34" charset="0"/>
              </a:rPr>
              <a:t>cáo</a:t>
            </a:r>
            <a:r>
              <a:rPr lang="vi-VN" sz="1300" i="1" dirty="0">
                <a:cs typeface="Arial" panose="020B0604020202020204" pitchFamily="34" charset="0"/>
              </a:rPr>
              <a:t> </a:t>
            </a:r>
            <a:r>
              <a:rPr lang="vi-VN" sz="1300" i="1" dirty="0" err="1">
                <a:cs typeface="Arial" panose="020B0604020202020204" pitchFamily="34" charset="0"/>
              </a:rPr>
              <a:t>điều</a:t>
            </a:r>
            <a:r>
              <a:rPr lang="vi-VN" sz="1300" i="1" dirty="0">
                <a:cs typeface="Arial" panose="020B0604020202020204" pitchFamily="34" charset="0"/>
              </a:rPr>
              <a:t> tra IBBS </a:t>
            </a:r>
            <a:r>
              <a:rPr lang="vi-VN" sz="1300" i="1" dirty="0" err="1">
                <a:cs typeface="Arial" panose="020B0604020202020204" pitchFamily="34" charset="0"/>
              </a:rPr>
              <a:t>vòng</a:t>
            </a:r>
            <a:r>
              <a:rPr lang="vi-VN" sz="1300" i="1" dirty="0">
                <a:cs typeface="Arial" panose="020B0604020202020204" pitchFamily="34" charset="0"/>
              </a:rPr>
              <a:t> III năm 2013</a:t>
            </a:r>
          </a:p>
        </p:txBody>
      </p:sp>
    </p:spTree>
    <p:extLst>
      <p:ext uri="{BB962C8B-B14F-4D97-AF65-F5344CB8AC3E}">
        <p14:creationId xmlns:p14="http://schemas.microsoft.com/office/powerpoint/2010/main" val="276535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24" y="228600"/>
            <a:ext cx="8229600" cy="743712"/>
          </a:xfrm>
        </p:spPr>
        <p:txBody>
          <a:bodyPr>
            <a:normAutofit/>
          </a:bodyPr>
          <a:lstStyle/>
          <a:p>
            <a:r>
              <a:rPr lang="en-US" dirty="0"/>
              <a:t>XN </a:t>
            </a:r>
            <a:r>
              <a:rPr lang="en-US" dirty="0" err="1"/>
              <a:t>nước</a:t>
            </a:r>
            <a:r>
              <a:rPr lang="en-US" dirty="0"/>
              <a:t> </a:t>
            </a:r>
            <a:r>
              <a:rPr lang="en-US" dirty="0" err="1"/>
              <a:t>tiểu</a:t>
            </a:r>
            <a:r>
              <a:rPr lang="en-US" dirty="0"/>
              <a:t> </a:t>
            </a:r>
            <a:r>
              <a:rPr lang="en-US" dirty="0" err="1"/>
              <a:t>dương</a:t>
            </a:r>
            <a:r>
              <a:rPr lang="en-US" dirty="0"/>
              <a:t> </a:t>
            </a:r>
            <a:r>
              <a:rPr lang="en-US" dirty="0" err="1"/>
              <a:t>tính</a:t>
            </a:r>
            <a:r>
              <a:rPr lang="en-US" dirty="0"/>
              <a:t> </a:t>
            </a:r>
            <a:r>
              <a:rPr lang="en-US" dirty="0" err="1"/>
              <a:t>với</a:t>
            </a:r>
            <a:r>
              <a:rPr lang="en-US" dirty="0"/>
              <a:t> ATS</a:t>
            </a:r>
            <a:endParaRPr lang="vi-VN" sz="36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3124200" y="1078468"/>
            <a:ext cx="4020136" cy="369332"/>
          </a:xfrm>
          <a:prstGeom prst="rect">
            <a:avLst/>
          </a:prstGeom>
          <a:noFill/>
        </p:spPr>
        <p:txBody>
          <a:bodyPr wrap="square" rtlCol="0">
            <a:spAutoFit/>
          </a:bodyPr>
          <a:lstStyle/>
          <a:p>
            <a:r>
              <a:rPr lang="vi-VN" b="1" dirty="0"/>
              <a:t>% </a:t>
            </a:r>
            <a:r>
              <a:rPr lang="en-US" b="1" dirty="0"/>
              <a:t>XN </a:t>
            </a:r>
            <a:r>
              <a:rPr lang="en-US" b="1" dirty="0" err="1"/>
              <a:t>nước</a:t>
            </a:r>
            <a:r>
              <a:rPr lang="en-US" b="1" dirty="0"/>
              <a:t> </a:t>
            </a:r>
            <a:r>
              <a:rPr lang="en-US" b="1" dirty="0" err="1"/>
              <a:t>tiểu</a:t>
            </a:r>
            <a:r>
              <a:rPr lang="en-US" b="1" dirty="0"/>
              <a:t> </a:t>
            </a:r>
            <a:r>
              <a:rPr lang="en-US" b="1" dirty="0" err="1"/>
              <a:t>dương</a:t>
            </a:r>
            <a:r>
              <a:rPr lang="en-US" b="1" dirty="0"/>
              <a:t> </a:t>
            </a:r>
            <a:r>
              <a:rPr lang="en-US" b="1" dirty="0" err="1"/>
              <a:t>tính</a:t>
            </a:r>
            <a:r>
              <a:rPr lang="en-US" b="1" dirty="0"/>
              <a:t> </a:t>
            </a:r>
            <a:r>
              <a:rPr lang="en-US" b="1" dirty="0" err="1"/>
              <a:t>với</a:t>
            </a:r>
            <a:r>
              <a:rPr lang="en-US" b="1" dirty="0"/>
              <a:t> ATS</a:t>
            </a:r>
            <a:endParaRPr lang="vi-VN" b="1" dirty="0"/>
          </a:p>
        </p:txBody>
      </p:sp>
      <p:graphicFrame>
        <p:nvGraphicFramePr>
          <p:cNvPr id="6" name="Chart 5"/>
          <p:cNvGraphicFramePr/>
          <p:nvPr>
            <p:extLst>
              <p:ext uri="{D42A27DB-BD31-4B8C-83A1-F6EECF244321}">
                <p14:modId xmlns:p14="http://schemas.microsoft.com/office/powerpoint/2010/main" val="1834783765"/>
              </p:ext>
            </p:extLst>
          </p:nvPr>
        </p:nvGraphicFramePr>
        <p:xfrm>
          <a:off x="303628" y="1447800"/>
          <a:ext cx="8490438"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9897" y="6465277"/>
            <a:ext cx="8575854" cy="292388"/>
          </a:xfrm>
          <a:prstGeom prst="rect">
            <a:avLst/>
          </a:prstGeom>
          <a:noFill/>
        </p:spPr>
        <p:txBody>
          <a:bodyPr wrap="square" rtlCol="0">
            <a:spAutoFit/>
          </a:bodyPr>
          <a:lstStyle/>
          <a:p>
            <a:pPr algn="just"/>
            <a:r>
              <a:rPr lang="vi-VN" sz="1300" i="1" dirty="0" err="1">
                <a:cs typeface="Arial" panose="020B0604020202020204" pitchFamily="34" charset="0"/>
              </a:rPr>
              <a:t>Viện</a:t>
            </a:r>
            <a:r>
              <a:rPr lang="vi-VN" sz="1300" i="1" dirty="0">
                <a:cs typeface="Arial" panose="020B0604020202020204" pitchFamily="34" charset="0"/>
              </a:rPr>
              <a:t> VSDT TW (2015), </a:t>
            </a:r>
            <a:r>
              <a:rPr lang="vi-VN" sz="1300" i="1" dirty="0" err="1">
                <a:cs typeface="Arial" panose="020B0604020202020204" pitchFamily="34" charset="0"/>
              </a:rPr>
              <a:t>Báo</a:t>
            </a:r>
            <a:r>
              <a:rPr lang="vi-VN" sz="1300" i="1" dirty="0">
                <a:cs typeface="Arial" panose="020B0604020202020204" pitchFamily="34" charset="0"/>
              </a:rPr>
              <a:t> </a:t>
            </a:r>
            <a:r>
              <a:rPr lang="vi-VN" sz="1300" i="1" dirty="0" err="1">
                <a:cs typeface="Arial" panose="020B0604020202020204" pitchFamily="34" charset="0"/>
              </a:rPr>
              <a:t>cáo</a:t>
            </a:r>
            <a:r>
              <a:rPr lang="vi-VN" sz="1300" i="1" dirty="0">
                <a:cs typeface="Arial" panose="020B0604020202020204" pitchFamily="34" charset="0"/>
              </a:rPr>
              <a:t> </a:t>
            </a:r>
            <a:r>
              <a:rPr lang="vi-VN" sz="1300" i="1" dirty="0" err="1">
                <a:cs typeface="Arial" panose="020B0604020202020204" pitchFamily="34" charset="0"/>
              </a:rPr>
              <a:t>điều</a:t>
            </a:r>
            <a:r>
              <a:rPr lang="vi-VN" sz="1300" i="1" dirty="0">
                <a:cs typeface="Arial" panose="020B0604020202020204" pitchFamily="34" charset="0"/>
              </a:rPr>
              <a:t> tra IBBS </a:t>
            </a:r>
            <a:r>
              <a:rPr lang="vi-VN" sz="1300" i="1" dirty="0" err="1">
                <a:cs typeface="Arial" panose="020B0604020202020204" pitchFamily="34" charset="0"/>
              </a:rPr>
              <a:t>vòng</a:t>
            </a:r>
            <a:r>
              <a:rPr lang="vi-VN" sz="1300" i="1" dirty="0">
                <a:cs typeface="Arial" panose="020B0604020202020204" pitchFamily="34" charset="0"/>
              </a:rPr>
              <a:t> III năm 2013</a:t>
            </a:r>
          </a:p>
        </p:txBody>
      </p:sp>
    </p:spTree>
    <p:extLst>
      <p:ext uri="{BB962C8B-B14F-4D97-AF65-F5344CB8AC3E}">
        <p14:creationId xmlns:p14="http://schemas.microsoft.com/office/powerpoint/2010/main" val="2256950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Tần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ATS</a:t>
            </a:r>
            <a:endParaRPr lang="vi-V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117102"/>
              </p:ext>
            </p:extLst>
          </p:nvPr>
        </p:nvGraphicFramePr>
        <p:xfrm>
          <a:off x="152400" y="1295400"/>
          <a:ext cx="86487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050" y="990600"/>
            <a:ext cx="8915400" cy="400110"/>
          </a:xfrm>
          <a:prstGeom prst="rect">
            <a:avLst/>
          </a:prstGeom>
          <a:noFill/>
        </p:spPr>
        <p:txBody>
          <a:bodyPr wrap="square" rtlCol="0">
            <a:spAutoFit/>
          </a:bodyPr>
          <a:lstStyle/>
          <a:p>
            <a:r>
              <a:rPr lang="vi-VN"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tần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suất</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sử</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dụng</a:t>
            </a:r>
            <a:r>
              <a:rPr lang="en-US" sz="2000" b="1" dirty="0">
                <a:latin typeface="Calibri" panose="020F0502020204030204" pitchFamily="34" charset="0"/>
                <a:cs typeface="Calibri" panose="020F0502020204030204" pitchFamily="34" charset="0"/>
              </a:rPr>
              <a:t> </a:t>
            </a:r>
            <a:r>
              <a:rPr lang="vi-VN" sz="2000" b="1" dirty="0">
                <a:latin typeface="Calibri" panose="020F0502020204030204" pitchFamily="34" charset="0"/>
                <a:cs typeface="Calibri" panose="020F0502020204030204" pitchFamily="34" charset="0"/>
              </a:rPr>
              <a:t>ATS </a:t>
            </a:r>
            <a:r>
              <a:rPr lang="en-US" sz="2000" b="1" dirty="0" err="1">
                <a:latin typeface="Calibri" panose="020F0502020204030204" pitchFamily="34" charset="0"/>
                <a:cs typeface="Calibri" panose="020F0502020204030204" pitchFamily="34" charset="0"/>
              </a:rPr>
              <a:t>trong</a:t>
            </a:r>
            <a:r>
              <a:rPr lang="en-US" sz="2000" b="1" dirty="0">
                <a:latin typeface="Calibri" panose="020F0502020204030204" pitchFamily="34" charset="0"/>
                <a:cs typeface="Calibri" panose="020F0502020204030204" pitchFamily="34" charset="0"/>
              </a:rPr>
              <a:t> 90 </a:t>
            </a:r>
            <a:r>
              <a:rPr lang="en-US" sz="2000" b="1" dirty="0" err="1">
                <a:latin typeface="Calibri" panose="020F0502020204030204" pitchFamily="34" charset="0"/>
                <a:cs typeface="Calibri" panose="020F0502020204030204" pitchFamily="34" charset="0"/>
              </a:rPr>
              <a:t>ngày</a:t>
            </a:r>
            <a:r>
              <a:rPr lang="en-US" sz="2000" b="1" dirty="0">
                <a:latin typeface="Calibri" panose="020F0502020204030204" pitchFamily="34" charset="0"/>
                <a:cs typeface="Calibri" panose="020F0502020204030204" pitchFamily="34" charset="0"/>
              </a:rPr>
              <a:t> qua </a:t>
            </a:r>
            <a:r>
              <a:rPr lang="en-US" sz="2000" b="1" dirty="0" err="1">
                <a:latin typeface="Calibri" panose="020F0502020204030204" pitchFamily="34" charset="0"/>
                <a:cs typeface="Calibri" panose="020F0502020204030204" pitchFamily="34" charset="0"/>
              </a:rPr>
              <a:t>tại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Hà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Nội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Nẵng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và</a:t>
            </a:r>
            <a:r>
              <a:rPr lang="en-US" sz="2000" b="1" dirty="0">
                <a:latin typeface="Calibri" panose="020F0502020204030204" pitchFamily="34" charset="0"/>
                <a:cs typeface="Calibri" panose="020F0502020204030204" pitchFamily="34" charset="0"/>
              </a:rPr>
              <a:t> TP HCM</a:t>
            </a:r>
            <a:r>
              <a:rPr lang="vi-VN" sz="2000" b="1" dirty="0">
                <a:latin typeface="Calibri" panose="020F0502020204030204" pitchFamily="34" charset="0"/>
                <a:cs typeface="Calibri" panose="020F0502020204030204" pitchFamily="34" charset="0"/>
              </a:rPr>
              <a:t> (n = 27</a:t>
            </a:r>
            <a:r>
              <a:rPr lang="en-US" sz="2000" b="1" dirty="0">
                <a:latin typeface="Calibri" panose="020F0502020204030204" pitchFamily="34" charset="0"/>
                <a:cs typeface="Calibri" panose="020F0502020204030204" pitchFamily="34" charset="0"/>
              </a:rPr>
              <a:t>1</a:t>
            </a:r>
            <a:r>
              <a:rPr lang="vi-VN" sz="2000" b="1" dirty="0">
                <a:latin typeface="Calibri" panose="020F0502020204030204" pitchFamily="34" charset="0"/>
                <a:cs typeface="Calibri" panose="020F0502020204030204" pitchFamily="34" charset="0"/>
              </a:rPr>
              <a:t>)</a:t>
            </a:r>
          </a:p>
        </p:txBody>
      </p:sp>
      <p:sp>
        <p:nvSpPr>
          <p:cNvPr id="5" name="TextBox 4"/>
          <p:cNvSpPr txBox="1"/>
          <p:nvPr/>
        </p:nvSpPr>
        <p:spPr>
          <a:xfrm>
            <a:off x="609600" y="6289357"/>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1332275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1"/>
            <a:ext cx="8229600" cy="762000"/>
          </a:xfrm>
        </p:spPr>
        <p:txBody>
          <a:bodyPr>
            <a:noAutofit/>
          </a:bodyPr>
          <a:lstStyle/>
          <a:p>
            <a:r>
              <a:rPr lang="en-US" sz="2800" dirty="0" err="1">
                <a:latin typeface="Arial" panose="020B0604020202020204" pitchFamily="34" charset="0"/>
                <a:cs typeface="Arial" panose="020B0604020202020204" pitchFamily="34" charset="0"/>
              </a:rPr>
              <a:t>Tác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dụng</a:t>
            </a:r>
            <a:r>
              <a:rPr lang="en-US" sz="2800" dirty="0">
                <a:latin typeface="Arial" panose="020B0604020202020204" pitchFamily="34" charset="0"/>
                <a:cs typeface="Arial" panose="020B0604020202020204" pitchFamily="34" charset="0"/>
              </a:rPr>
              <a:t> ATS </a:t>
            </a:r>
            <a:r>
              <a:rPr lang="en-US" sz="2800" dirty="0" err="1">
                <a:latin typeface="Arial" panose="020B0604020202020204" pitchFamily="34" charset="0"/>
                <a:cs typeface="Arial" panose="020B0604020202020204" pitchFamily="34" charset="0"/>
              </a:rPr>
              <a:t>lên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hành</a:t>
            </a:r>
            <a:r>
              <a:rPr lang="en-US" sz="2800" dirty="0">
                <a:latin typeface="Arial" panose="020B0604020202020204" pitchFamily="34" charset="0"/>
                <a:cs typeface="Arial" panose="020B0604020202020204" pitchFamily="34" charset="0"/>
              </a:rPr>
              <a:t> vi </a:t>
            </a:r>
            <a:r>
              <a:rPr lang="en-US" sz="2800" dirty="0" err="1">
                <a:latin typeface="Arial" panose="020B0604020202020204" pitchFamily="34" charset="0"/>
                <a:cs typeface="Arial" panose="020B0604020202020204" pitchFamily="34" charset="0"/>
              </a:rPr>
              <a:t>tình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dục</a:t>
            </a:r>
            <a:endParaRPr lang="vi-V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5202083"/>
              </p:ext>
            </p:extLst>
          </p:nvPr>
        </p:nvGraphicFramePr>
        <p:xfrm>
          <a:off x="357391" y="2057400"/>
          <a:ext cx="8496300" cy="320040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xmlns="" val="3318468740"/>
                    </a:ext>
                  </a:extLst>
                </a:gridCol>
                <a:gridCol w="2667000">
                  <a:extLst>
                    <a:ext uri="{9D8B030D-6E8A-4147-A177-3AD203B41FA5}">
                      <a16:colId xmlns:a16="http://schemas.microsoft.com/office/drawing/2014/main" xmlns="" val="3870138360"/>
                    </a:ext>
                  </a:extLst>
                </a:gridCol>
                <a:gridCol w="2667000">
                  <a:extLst>
                    <a:ext uri="{9D8B030D-6E8A-4147-A177-3AD203B41FA5}">
                      <a16:colId xmlns:a16="http://schemas.microsoft.com/office/drawing/2014/main" xmlns="" val="3802540225"/>
                    </a:ext>
                  </a:extLst>
                </a:gridCol>
                <a:gridCol w="1181100">
                  <a:extLst>
                    <a:ext uri="{9D8B030D-6E8A-4147-A177-3AD203B41FA5}">
                      <a16:colId xmlns:a16="http://schemas.microsoft.com/office/drawing/2014/main" xmlns="" val="2655049105"/>
                    </a:ext>
                  </a:extLst>
                </a:gridCol>
              </a:tblGrid>
              <a:tr h="1554480">
                <a:tc>
                  <a:txBody>
                    <a:bodyPr/>
                    <a:lstStyle/>
                    <a:p>
                      <a:pPr algn="ctr"/>
                      <a:r>
                        <a:rPr lang="en-US" sz="2400" b="1" dirty="0" err="1"/>
                        <a:t>Hiện</a:t>
                      </a:r>
                      <a:r>
                        <a:rPr lang="en-US" sz="2400" b="1" baseline="0" dirty="0"/>
                        <a:t> </a:t>
                      </a:r>
                      <a:r>
                        <a:rPr lang="en-US" sz="2400" b="1" baseline="0" dirty="0" err="1"/>
                        <a:t>đang</a:t>
                      </a:r>
                      <a:r>
                        <a:rPr lang="en-US" sz="2400" b="1" baseline="0" dirty="0"/>
                        <a:t> </a:t>
                      </a:r>
                      <a:r>
                        <a:rPr lang="en-US" sz="2400" b="1" baseline="0" dirty="0" err="1"/>
                        <a:t>sử</a:t>
                      </a:r>
                      <a:r>
                        <a:rPr lang="en-US" sz="2400" b="1" baseline="0" dirty="0"/>
                        <a:t> </a:t>
                      </a:r>
                      <a:r>
                        <a:rPr lang="en-US" sz="2400" b="1" baseline="0" dirty="0" err="1"/>
                        <a:t>dụng</a:t>
                      </a:r>
                      <a:r>
                        <a:rPr lang="en-US" sz="2400" b="1" baseline="0" dirty="0"/>
                        <a:t> ATS</a:t>
                      </a:r>
                      <a:endParaRPr lang="vi-VN" sz="2400" b="1" dirty="0"/>
                    </a:p>
                  </a:txBody>
                  <a:tcPr anchor="ctr">
                    <a:solidFill>
                      <a:schemeClr val="accent4">
                        <a:lumMod val="20000"/>
                        <a:lumOff val="80000"/>
                      </a:schemeClr>
                    </a:solidFill>
                  </a:tcPr>
                </a:tc>
                <a:tc>
                  <a:txBody>
                    <a:bodyPr/>
                    <a:lstStyle/>
                    <a:p>
                      <a:pPr algn="ctr"/>
                      <a:r>
                        <a:rPr lang="en-US" sz="2400" b="1" dirty="0" err="1"/>
                        <a:t>Sử</a:t>
                      </a:r>
                      <a:r>
                        <a:rPr lang="en-US" sz="2400" b="1" baseline="0" dirty="0"/>
                        <a:t> </a:t>
                      </a:r>
                      <a:r>
                        <a:rPr lang="en-US" sz="2400" b="1" baseline="0" dirty="0" err="1"/>
                        <a:t>dụng</a:t>
                      </a:r>
                      <a:r>
                        <a:rPr lang="en-US" sz="2400" b="1" baseline="0" dirty="0"/>
                        <a:t> BCS </a:t>
                      </a:r>
                      <a:r>
                        <a:rPr lang="en-US" sz="2400" b="1" baseline="0" dirty="0" err="1"/>
                        <a:t>không</a:t>
                      </a:r>
                      <a:r>
                        <a:rPr lang="en-US" sz="2400" b="1" baseline="0" dirty="0"/>
                        <a:t> </a:t>
                      </a:r>
                      <a:r>
                        <a:rPr lang="en-US" sz="2400" b="1" baseline="0" dirty="0" err="1"/>
                        <a:t>thường</a:t>
                      </a:r>
                      <a:r>
                        <a:rPr lang="en-US" sz="2400" b="1" baseline="0" dirty="0"/>
                        <a:t> </a:t>
                      </a:r>
                      <a:r>
                        <a:rPr lang="en-US" sz="2400" b="1" baseline="0" dirty="0" err="1"/>
                        <a:t>xuyên</a:t>
                      </a:r>
                      <a:endParaRPr lang="en-US" sz="2400" b="1" baseline="0" dirty="0"/>
                    </a:p>
                    <a:p>
                      <a:pPr algn="ctr"/>
                      <a:r>
                        <a:rPr lang="en-US" sz="2400" b="1" baseline="0" dirty="0"/>
                        <a:t>n (%)</a:t>
                      </a:r>
                      <a:endParaRPr lang="vi-VN" sz="2400" b="1" dirty="0"/>
                    </a:p>
                  </a:txBody>
                  <a:tcPr anchor="ctr">
                    <a:solidFill>
                      <a:schemeClr val="accent4">
                        <a:lumMod val="20000"/>
                        <a:lumOff val="80000"/>
                      </a:schemeClr>
                    </a:solidFill>
                  </a:tcPr>
                </a:tc>
                <a:tc>
                  <a:txBody>
                    <a:bodyPr/>
                    <a:lstStyle/>
                    <a:p>
                      <a:pPr algn="ctr"/>
                      <a:r>
                        <a:rPr lang="en-US" sz="2400" b="1" dirty="0" err="1" smtClean="0"/>
                        <a:t>a</a:t>
                      </a:r>
                      <a:r>
                        <a:rPr lang="en-US" sz="2400" b="1" dirty="0" err="1" smtClean="0"/>
                        <a:t>OR</a:t>
                      </a:r>
                      <a:r>
                        <a:rPr lang="en-US" sz="2400" b="1" baseline="0" dirty="0" smtClean="0"/>
                        <a:t> </a:t>
                      </a:r>
                      <a:r>
                        <a:rPr lang="en-US" sz="2400" b="1" baseline="0" dirty="0"/>
                        <a:t>(95% CI)</a:t>
                      </a:r>
                      <a:endParaRPr lang="vi-VN" sz="2400" b="1" dirty="0"/>
                    </a:p>
                  </a:txBody>
                  <a:tcPr anchor="ctr">
                    <a:solidFill>
                      <a:schemeClr val="accent4">
                        <a:lumMod val="20000"/>
                        <a:lumOff val="80000"/>
                      </a:schemeClr>
                    </a:solidFill>
                  </a:tcPr>
                </a:tc>
                <a:tc>
                  <a:txBody>
                    <a:bodyPr/>
                    <a:lstStyle/>
                    <a:p>
                      <a:pPr algn="ctr"/>
                      <a:r>
                        <a:rPr lang="en-US" sz="2400" b="1" dirty="0"/>
                        <a:t>p</a:t>
                      </a:r>
                      <a:endParaRPr lang="vi-VN" sz="2400" b="1" dirty="0"/>
                    </a:p>
                  </a:txBody>
                  <a:tcPr anchor="ctr">
                    <a:solidFill>
                      <a:schemeClr val="accent4">
                        <a:lumMod val="20000"/>
                        <a:lumOff val="80000"/>
                      </a:schemeClr>
                    </a:solidFill>
                  </a:tcPr>
                </a:tc>
                <a:extLst>
                  <a:ext uri="{0D108BD9-81ED-4DB2-BD59-A6C34878D82A}">
                    <a16:rowId xmlns:a16="http://schemas.microsoft.com/office/drawing/2014/main" xmlns="" val="3252840303"/>
                  </a:ext>
                </a:extLst>
              </a:tr>
              <a:tr h="822960">
                <a:tc>
                  <a:txBody>
                    <a:bodyPr/>
                    <a:lstStyle/>
                    <a:p>
                      <a:pPr algn="ctr"/>
                      <a:r>
                        <a:rPr lang="en-US" sz="2400" dirty="0" err="1"/>
                        <a:t>Không</a:t>
                      </a:r>
                      <a:r>
                        <a:rPr lang="en-US" sz="2400" dirty="0"/>
                        <a:t> (n =</a:t>
                      </a:r>
                      <a:r>
                        <a:rPr lang="en-US" sz="2400" baseline="0" dirty="0"/>
                        <a:t> 72)</a:t>
                      </a:r>
                      <a:endParaRPr lang="vi-VN" sz="2400" dirty="0"/>
                    </a:p>
                  </a:txBody>
                  <a:tcPr/>
                </a:tc>
                <a:tc>
                  <a:txBody>
                    <a:bodyPr/>
                    <a:lstStyle/>
                    <a:p>
                      <a:pPr algn="ctr"/>
                      <a:r>
                        <a:rPr lang="en-US" sz="2400" dirty="0"/>
                        <a:t>35 (46.6%)</a:t>
                      </a:r>
                      <a:endParaRPr lang="vi-VN" sz="2400" dirty="0"/>
                    </a:p>
                  </a:txBody>
                  <a:tcPr/>
                </a:tc>
                <a:tc>
                  <a:txBody>
                    <a:bodyPr/>
                    <a:lstStyle/>
                    <a:p>
                      <a:pPr algn="ctr"/>
                      <a:r>
                        <a:rPr lang="en-US" sz="2400" dirty="0"/>
                        <a:t>1</a:t>
                      </a:r>
                      <a:endParaRPr lang="vi-VN" sz="2400" dirty="0"/>
                    </a:p>
                  </a:txBody>
                  <a:tcPr/>
                </a:tc>
                <a:tc rowSpan="2">
                  <a:txBody>
                    <a:bodyPr/>
                    <a:lstStyle/>
                    <a:p>
                      <a:pPr algn="ctr"/>
                      <a:r>
                        <a:rPr lang="en-US" sz="2400" dirty="0"/>
                        <a:t>0.004</a:t>
                      </a:r>
                      <a:endParaRPr lang="vi-VN" sz="2400" dirty="0"/>
                    </a:p>
                  </a:txBody>
                  <a:tcPr anchor="ctr"/>
                </a:tc>
                <a:extLst>
                  <a:ext uri="{0D108BD9-81ED-4DB2-BD59-A6C34878D82A}">
                    <a16:rowId xmlns:a16="http://schemas.microsoft.com/office/drawing/2014/main" xmlns="" val="2403796041"/>
                  </a:ext>
                </a:extLst>
              </a:tr>
              <a:tr h="822960">
                <a:tc>
                  <a:txBody>
                    <a:bodyPr/>
                    <a:lstStyle/>
                    <a:p>
                      <a:pPr algn="ctr"/>
                      <a:r>
                        <a:rPr lang="en-US" sz="2400" dirty="0" err="1"/>
                        <a:t>Có</a:t>
                      </a:r>
                      <a:r>
                        <a:rPr lang="en-US" sz="2400" baseline="0" dirty="0"/>
                        <a:t> (n = 198)</a:t>
                      </a:r>
                      <a:endParaRPr lang="vi-VN" sz="2400" dirty="0"/>
                    </a:p>
                  </a:txBody>
                  <a:tcPr/>
                </a:tc>
                <a:tc>
                  <a:txBody>
                    <a:bodyPr/>
                    <a:lstStyle/>
                    <a:p>
                      <a:pPr algn="ctr"/>
                      <a:r>
                        <a:rPr lang="en-US" sz="2400" dirty="0"/>
                        <a:t>134 (67.7%)</a:t>
                      </a:r>
                      <a:endParaRPr lang="vi-VN" sz="2400" dirty="0"/>
                    </a:p>
                  </a:txBody>
                  <a:tcPr/>
                </a:tc>
                <a:tc>
                  <a:txBody>
                    <a:bodyPr/>
                    <a:lstStyle/>
                    <a:p>
                      <a:pPr algn="ctr"/>
                      <a:r>
                        <a:rPr lang="en-US" sz="2400" dirty="0"/>
                        <a:t>2.08 (1.19 – 3.61)</a:t>
                      </a:r>
                      <a:endParaRPr lang="vi-VN" sz="2400" dirty="0"/>
                    </a:p>
                  </a:txBody>
                  <a:tcPr/>
                </a:tc>
                <a:tc vMerge="1">
                  <a:txBody>
                    <a:bodyPr/>
                    <a:lstStyle/>
                    <a:p>
                      <a:endParaRPr lang="vi-VN" dirty="0"/>
                    </a:p>
                  </a:txBody>
                  <a:tcPr/>
                </a:tc>
                <a:extLst>
                  <a:ext uri="{0D108BD9-81ED-4DB2-BD59-A6C34878D82A}">
                    <a16:rowId xmlns:a16="http://schemas.microsoft.com/office/drawing/2014/main" xmlns="" val="2848065846"/>
                  </a:ext>
                </a:extLst>
              </a:tr>
            </a:tbl>
          </a:graphicData>
        </a:graphic>
      </p:graphicFrame>
      <p:sp>
        <p:nvSpPr>
          <p:cNvPr id="5" name="TextBox 4"/>
          <p:cNvSpPr txBox="1"/>
          <p:nvPr/>
        </p:nvSpPr>
        <p:spPr>
          <a:xfrm>
            <a:off x="1049484" y="1358877"/>
            <a:ext cx="7191668" cy="400110"/>
          </a:xfrm>
          <a:prstGeom prst="rect">
            <a:avLst/>
          </a:prstGeom>
          <a:noFill/>
        </p:spPr>
        <p:txBody>
          <a:bodyPr wrap="square" rtlCol="0">
            <a:spAutoFit/>
          </a:bodyPr>
          <a:lstStyle/>
          <a:p>
            <a:pPr algn="ctr"/>
            <a:r>
              <a:rPr lang="en-US" sz="2000" b="1" dirty="0" err="1"/>
              <a:t>Mối</a:t>
            </a:r>
            <a:r>
              <a:rPr lang="en-US" sz="2000" b="1" dirty="0"/>
              <a:t> </a:t>
            </a:r>
            <a:r>
              <a:rPr lang="en-US" sz="2000" b="1" dirty="0" err="1"/>
              <a:t>liên</a:t>
            </a:r>
            <a:r>
              <a:rPr lang="en-US" sz="2000" b="1" dirty="0"/>
              <a:t> </a:t>
            </a:r>
            <a:r>
              <a:rPr lang="en-US" sz="2000" b="1" dirty="0" err="1"/>
              <a:t>quan</a:t>
            </a:r>
            <a:r>
              <a:rPr lang="en-US" sz="2000" b="1" dirty="0"/>
              <a:t> </a:t>
            </a:r>
            <a:r>
              <a:rPr lang="en-US" sz="2000" b="1" dirty="0" err="1"/>
              <a:t>giữa</a:t>
            </a:r>
            <a:r>
              <a:rPr lang="en-US" sz="2000" b="1" dirty="0"/>
              <a:t> </a:t>
            </a:r>
            <a:r>
              <a:rPr lang="en-US" sz="2000" b="1" dirty="0" err="1"/>
              <a:t>sử</a:t>
            </a:r>
            <a:r>
              <a:rPr lang="en-US" sz="2000" b="1" dirty="0"/>
              <a:t> </a:t>
            </a:r>
            <a:r>
              <a:rPr lang="en-US" sz="2000" b="1" dirty="0" err="1"/>
              <a:t>dụng</a:t>
            </a:r>
            <a:r>
              <a:rPr lang="en-US" sz="2000" b="1" dirty="0"/>
              <a:t> ATS </a:t>
            </a:r>
            <a:r>
              <a:rPr lang="en-US" sz="2000" b="1" dirty="0" err="1"/>
              <a:t>và</a:t>
            </a:r>
            <a:r>
              <a:rPr lang="en-US" sz="2000" b="1" dirty="0"/>
              <a:t> </a:t>
            </a:r>
            <a:r>
              <a:rPr lang="en-US" sz="2000" b="1" dirty="0" err="1"/>
              <a:t>hành</a:t>
            </a:r>
            <a:r>
              <a:rPr lang="en-US" sz="2000" b="1" dirty="0"/>
              <a:t> vi </a:t>
            </a:r>
            <a:r>
              <a:rPr lang="en-US" sz="2000" b="1" dirty="0" err="1"/>
              <a:t>tình</a:t>
            </a:r>
            <a:r>
              <a:rPr lang="en-US" sz="2000" b="1" dirty="0"/>
              <a:t> </a:t>
            </a:r>
            <a:r>
              <a:rPr lang="en-US" sz="2000" b="1" dirty="0" err="1"/>
              <a:t>dục</a:t>
            </a:r>
            <a:r>
              <a:rPr lang="en-US" sz="2000" b="1" dirty="0"/>
              <a:t> </a:t>
            </a:r>
            <a:r>
              <a:rPr lang="en-US" sz="2000" b="1" dirty="0" err="1"/>
              <a:t>không</a:t>
            </a:r>
            <a:r>
              <a:rPr lang="en-US" sz="2000" b="1" dirty="0"/>
              <a:t> an </a:t>
            </a:r>
            <a:r>
              <a:rPr lang="en-US" sz="2000" b="1" dirty="0" err="1"/>
              <a:t>toàn</a:t>
            </a:r>
            <a:endParaRPr lang="vi-VN" sz="2000" b="1" dirty="0"/>
          </a:p>
        </p:txBody>
      </p:sp>
      <p:sp>
        <p:nvSpPr>
          <p:cNvPr id="6" name="TextBox 5"/>
          <p:cNvSpPr txBox="1"/>
          <p:nvPr/>
        </p:nvSpPr>
        <p:spPr>
          <a:xfrm>
            <a:off x="357391" y="5530334"/>
            <a:ext cx="8575854" cy="523220"/>
          </a:xfrm>
          <a:prstGeom prst="rect">
            <a:avLst/>
          </a:prstGeom>
          <a:noFill/>
        </p:spPr>
        <p:txBody>
          <a:bodyPr wrap="square" rtlCol="0">
            <a:spAutoFit/>
          </a:bodyPr>
          <a:lstStyle/>
          <a:p>
            <a:pPr algn="just"/>
            <a:r>
              <a:rPr lang="vi-VN" sz="1400" i="1" dirty="0">
                <a:cs typeface="Arial" panose="020B0604020202020204" pitchFamily="34" charset="0"/>
              </a:rPr>
              <a:t>Bui Thi Minh Hao </a:t>
            </a:r>
            <a:r>
              <a:rPr lang="vi-VN" sz="1400" i="1" dirty="0" err="1">
                <a:cs typeface="Arial" panose="020B0604020202020204" pitchFamily="34" charset="0"/>
              </a:rPr>
              <a:t>và</a:t>
            </a:r>
            <a:r>
              <a:rPr lang="vi-VN" sz="1400" i="1" dirty="0">
                <a:cs typeface="Arial" panose="020B0604020202020204" pitchFamily="34" charset="0"/>
              </a:rPr>
              <a:t> cộng </a:t>
            </a:r>
            <a:r>
              <a:rPr lang="vi-VN" sz="1400" i="1" dirty="0" err="1">
                <a:cs typeface="Arial" panose="020B0604020202020204" pitchFamily="34" charset="0"/>
              </a:rPr>
              <a:t>sự</a:t>
            </a:r>
            <a:r>
              <a:rPr lang="vi-VN" sz="1400" i="1" dirty="0">
                <a:cs typeface="Arial" panose="020B0604020202020204" pitchFamily="34" charset="0"/>
              </a:rPr>
              <a:t> (2013), </a:t>
            </a:r>
            <a:r>
              <a:rPr lang="vi-VN" sz="1400" i="1" dirty="0" err="1">
                <a:cs typeface="Arial" panose="020B0604020202020204" pitchFamily="34" charset="0"/>
              </a:rPr>
              <a:t>Thực</a:t>
            </a:r>
            <a:r>
              <a:rPr lang="vi-VN" sz="1400" i="1" dirty="0">
                <a:cs typeface="Arial" panose="020B0604020202020204" pitchFamily="34" charset="0"/>
              </a:rPr>
              <a:t> </a:t>
            </a:r>
            <a:r>
              <a:rPr lang="vi-VN" sz="1400" i="1" dirty="0" err="1">
                <a:cs typeface="Arial" panose="020B0604020202020204" pitchFamily="34" charset="0"/>
              </a:rPr>
              <a:t>trạng</a:t>
            </a:r>
            <a:r>
              <a:rPr lang="vi-VN" sz="1400" i="1" dirty="0">
                <a:cs typeface="Arial" panose="020B0604020202020204" pitchFamily="34" charset="0"/>
              </a:rPr>
              <a:t> </a:t>
            </a:r>
            <a:r>
              <a:rPr lang="vi-VN" sz="1400" i="1" dirty="0" err="1">
                <a:cs typeface="Arial" panose="020B0604020202020204" pitchFamily="34" charset="0"/>
              </a:rPr>
              <a:t>sử</a:t>
            </a:r>
            <a:r>
              <a:rPr lang="vi-VN" sz="1400" i="1" dirty="0">
                <a:cs typeface="Arial" panose="020B0604020202020204" pitchFamily="34" charset="0"/>
              </a:rPr>
              <a:t> </a:t>
            </a:r>
            <a:r>
              <a:rPr lang="vi-VN" sz="1400" i="1" dirty="0" err="1">
                <a:cs typeface="Arial" panose="020B0604020202020204" pitchFamily="34" charset="0"/>
              </a:rPr>
              <a:t>dụng</a:t>
            </a:r>
            <a:r>
              <a:rPr lang="vi-VN" sz="1400" i="1" dirty="0">
                <a:cs typeface="Arial" panose="020B0604020202020204" pitchFamily="34" charset="0"/>
              </a:rPr>
              <a:t> ATS trong </a:t>
            </a:r>
            <a:r>
              <a:rPr lang="vi-VN" sz="1400" i="1" dirty="0" err="1">
                <a:cs typeface="Arial" panose="020B0604020202020204" pitchFamily="34" charset="0"/>
              </a:rPr>
              <a:t>nhóm</a:t>
            </a:r>
            <a:r>
              <a:rPr lang="vi-VN" sz="1400" i="1" dirty="0">
                <a:cs typeface="Arial" panose="020B0604020202020204" pitchFamily="34" charset="0"/>
              </a:rPr>
              <a:t> MSM </a:t>
            </a:r>
            <a:r>
              <a:rPr lang="vi-VN" sz="1400" i="1" dirty="0" err="1">
                <a:cs typeface="Arial" panose="020B0604020202020204" pitchFamily="34" charset="0"/>
              </a:rPr>
              <a:t>tại</a:t>
            </a:r>
            <a:r>
              <a:rPr lang="vi-VN" sz="1400" i="1" dirty="0">
                <a:cs typeface="Arial" panose="020B0604020202020204" pitchFamily="34" charset="0"/>
              </a:rPr>
              <a:t> </a:t>
            </a:r>
            <a:r>
              <a:rPr lang="vi-VN" sz="1400" i="1" dirty="0" err="1">
                <a:cs typeface="Arial" panose="020B0604020202020204" pitchFamily="34" charset="0"/>
              </a:rPr>
              <a:t>Việt</a:t>
            </a:r>
            <a:r>
              <a:rPr lang="vi-VN" sz="1400" i="1" dirty="0">
                <a:cs typeface="Arial" panose="020B0604020202020204" pitchFamily="34" charset="0"/>
              </a:rPr>
              <a:t> Nam, Tạp chí Y học </a:t>
            </a:r>
            <a:r>
              <a:rPr lang="vi-VN" sz="1400" i="1" dirty="0" err="1">
                <a:cs typeface="Arial" panose="020B0604020202020204" pitchFamily="34" charset="0"/>
              </a:rPr>
              <a:t>Thực</a:t>
            </a:r>
            <a:r>
              <a:rPr lang="vi-VN" sz="1400" i="1" dirty="0">
                <a:cs typeface="Arial" panose="020B0604020202020204" pitchFamily="34" charset="0"/>
              </a:rPr>
              <a:t> </a:t>
            </a:r>
            <a:r>
              <a:rPr lang="vi-VN" sz="1400" i="1" dirty="0" err="1">
                <a:cs typeface="Arial" panose="020B0604020202020204" pitchFamily="34" charset="0"/>
              </a:rPr>
              <a:t>hành</a:t>
            </a:r>
            <a:endParaRPr lang="vi-VN" sz="1400" i="1" dirty="0">
              <a:cs typeface="Arial" panose="020B0604020202020204" pitchFamily="34" charset="0"/>
            </a:endParaRPr>
          </a:p>
        </p:txBody>
      </p:sp>
    </p:spTree>
    <p:extLst>
      <p:ext uri="{BB962C8B-B14F-4D97-AF65-F5344CB8AC3E}">
        <p14:creationId xmlns:p14="http://schemas.microsoft.com/office/powerpoint/2010/main" val="233734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953" y="228600"/>
            <a:ext cx="8229600" cy="515112"/>
          </a:xfrm>
        </p:spPr>
        <p:txBody>
          <a:bodyPr>
            <a:noAutofit/>
          </a:bodyPr>
          <a:lstStyle/>
          <a:p>
            <a:r>
              <a:rPr lang="en-US" sz="2800" dirty="0" err="1">
                <a:latin typeface="Arial" panose="020B0604020202020204" pitchFamily="34" charset="0"/>
                <a:cs typeface="Arial" panose="020B0604020202020204" pitchFamily="34" charset="0"/>
              </a:rPr>
              <a:t>Tác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dụng</a:t>
            </a:r>
            <a:r>
              <a:rPr lang="en-US" sz="2800" dirty="0">
                <a:latin typeface="Arial" panose="020B0604020202020204" pitchFamily="34" charset="0"/>
                <a:cs typeface="Arial" panose="020B0604020202020204" pitchFamily="34" charset="0"/>
              </a:rPr>
              <a:t> ATS </a:t>
            </a:r>
            <a:r>
              <a:rPr lang="en-US" sz="2800" dirty="0" err="1">
                <a:latin typeface="Arial" panose="020B0604020202020204" pitchFamily="34" charset="0"/>
                <a:cs typeface="Arial" panose="020B0604020202020204" pitchFamily="34" charset="0"/>
              </a:rPr>
              <a:t>lên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hành</a:t>
            </a:r>
            <a:r>
              <a:rPr lang="en-US" sz="2800" dirty="0">
                <a:latin typeface="Arial" panose="020B0604020202020204" pitchFamily="34" charset="0"/>
                <a:cs typeface="Arial" panose="020B0604020202020204" pitchFamily="34" charset="0"/>
              </a:rPr>
              <a:t> vi </a:t>
            </a:r>
            <a:r>
              <a:rPr lang="en-US" sz="2800" dirty="0" err="1">
                <a:latin typeface="Arial" panose="020B0604020202020204" pitchFamily="34" charset="0"/>
                <a:cs typeface="Arial" panose="020B0604020202020204" pitchFamily="34" charset="0"/>
              </a:rPr>
              <a:t>tình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dục</a:t>
            </a:r>
            <a:endParaRPr lang="en-US"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4572000"/>
          </a:xfrm>
        </p:spPr>
        <p:style>
          <a:lnRef idx="2">
            <a:schemeClr val="accent4"/>
          </a:lnRef>
          <a:fillRef idx="1">
            <a:schemeClr val="lt1"/>
          </a:fillRef>
          <a:effectRef idx="0">
            <a:schemeClr val="accent4"/>
          </a:effectRef>
          <a:fontRef idx="minor">
            <a:schemeClr val="dk1"/>
          </a:fontRef>
        </p:style>
        <p:txBody>
          <a:bodyPr>
            <a:normAutofit/>
          </a:bodyPr>
          <a:lstStyle/>
          <a:p>
            <a:pPr algn="just"/>
            <a:r>
              <a:rPr lang="vi-VN" sz="2600" i="1" dirty="0">
                <a:solidFill>
                  <a:srgbClr val="002060"/>
                </a:solidFill>
                <a:latin typeface="Arial" panose="020B0604020202020204" pitchFamily="34" charset="0"/>
                <a:cs typeface="Arial" panose="020B0604020202020204" pitchFamily="34" charset="0"/>
              </a:rPr>
              <a:t>“… dùng thuốc lắc thời gian đầu thì nó tăng ham muốn lắm nhưng mà sau khoảng 1 vài năm thì nó làm giảm…khi dùng đá thì ảnh hưởng đến tình dục rất nhiều,sau khi chơi mình ham muốn làm tình này nọ, mạnh liệt hơn dùng thuốc lắc. Mà nó còn kéo dài thời gian quan hệ rất nhiều nữa, nếu bình thường người ta chỉ quan hệ 15, 20 phút nhưng mà dùng đá rồi thì có thể kéo dài ra cả tiếng cũng được, nhiều khi nó còn khó ra nữa…..những người nào mà dùng quá người ta không kiểm soát được bản th</a:t>
            </a:r>
            <a:r>
              <a:rPr lang="en-US" sz="2600" i="1" dirty="0">
                <a:solidFill>
                  <a:srgbClr val="002060"/>
                </a:solidFill>
                <a:latin typeface="Arial" panose="020B0604020202020204" pitchFamily="34" charset="0"/>
                <a:cs typeface="Arial" panose="020B0604020202020204" pitchFamily="34" charset="0"/>
              </a:rPr>
              <a:t>â</a:t>
            </a:r>
            <a:r>
              <a:rPr lang="vi-VN" sz="2600" i="1" dirty="0">
                <a:solidFill>
                  <a:srgbClr val="002060"/>
                </a:solidFill>
                <a:latin typeface="Arial" panose="020B0604020202020204" pitchFamily="34" charset="0"/>
                <a:cs typeface="Arial" panose="020B0604020202020204" pitchFamily="34" charset="0"/>
              </a:rPr>
              <a:t>n người ta có thể có những hoạt động tình dục với người lạ,</a:t>
            </a:r>
            <a:r>
              <a:rPr lang="en-US" sz="2600" i="1" dirty="0">
                <a:solidFill>
                  <a:srgbClr val="002060"/>
                </a:solidFill>
                <a:latin typeface="Arial" panose="020B0604020202020204" pitchFamily="34" charset="0"/>
                <a:cs typeface="Arial" panose="020B0604020202020204" pitchFamily="34" charset="0"/>
              </a:rPr>
              <a:t> </a:t>
            </a:r>
            <a:r>
              <a:rPr lang="vi-VN" sz="2600" i="1" dirty="0">
                <a:solidFill>
                  <a:srgbClr val="002060"/>
                </a:solidFill>
                <a:latin typeface="Arial" panose="020B0604020202020204" pitchFamily="34" charset="0"/>
                <a:cs typeface="Arial" panose="020B0604020202020204" pitchFamily="34" charset="0"/>
              </a:rPr>
              <a:t>không quen biết ..”</a:t>
            </a:r>
            <a:r>
              <a:rPr lang="en-US" sz="2600" i="1" dirty="0">
                <a:solidFill>
                  <a:srgbClr val="002060"/>
                </a:solidFill>
                <a:latin typeface="Arial" panose="020B0604020202020204" pitchFamily="34" charset="0"/>
                <a:cs typeface="Arial" panose="020B0604020202020204" pitchFamily="34" charset="0"/>
              </a:rPr>
              <a:t> (Nam, MSM, </a:t>
            </a:r>
            <a:r>
              <a:rPr lang="en-US" sz="2600" i="1" dirty="0" err="1">
                <a:solidFill>
                  <a:srgbClr val="002060"/>
                </a:solidFill>
                <a:latin typeface="Arial" panose="020B0604020202020204" pitchFamily="34" charset="0"/>
                <a:cs typeface="Arial" panose="020B0604020202020204" pitchFamily="34" charset="0"/>
              </a:rPr>
              <a:t>Đà</a:t>
            </a:r>
            <a:r>
              <a:rPr lang="en-US" sz="2600" i="1" dirty="0">
                <a:solidFill>
                  <a:srgbClr val="002060"/>
                </a:solidFill>
                <a:latin typeface="Arial" panose="020B0604020202020204" pitchFamily="34" charset="0"/>
                <a:cs typeface="Arial" panose="020B0604020202020204" pitchFamily="34" charset="0"/>
              </a:rPr>
              <a:t> </a:t>
            </a:r>
            <a:r>
              <a:rPr lang="en-US" sz="2600" i="1" dirty="0" err="1">
                <a:solidFill>
                  <a:srgbClr val="002060"/>
                </a:solidFill>
                <a:latin typeface="Arial" panose="020B0604020202020204" pitchFamily="34" charset="0"/>
                <a:cs typeface="Arial" panose="020B0604020202020204" pitchFamily="34" charset="0"/>
              </a:rPr>
              <a:t>Nẵng</a:t>
            </a:r>
            <a:r>
              <a:rPr lang="en-US" sz="2600" i="1" dirty="0">
                <a:solidFill>
                  <a:srgbClr val="002060"/>
                </a:solidFill>
                <a:latin typeface="Arial" panose="020B0604020202020204" pitchFamily="34" charset="0"/>
                <a:cs typeface="Arial" panose="020B0604020202020204" pitchFamily="34" charset="0"/>
              </a:rPr>
              <a:t>)</a:t>
            </a:r>
          </a:p>
        </p:txBody>
      </p:sp>
      <p:grpSp>
        <p:nvGrpSpPr>
          <p:cNvPr id="4" name="Group 3"/>
          <p:cNvGrpSpPr/>
          <p:nvPr/>
        </p:nvGrpSpPr>
        <p:grpSpPr>
          <a:xfrm>
            <a:off x="381000" y="13716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7" name="Group 6"/>
          <p:cNvGrpSpPr/>
          <p:nvPr/>
        </p:nvGrpSpPr>
        <p:grpSpPr>
          <a:xfrm rot="10800000">
            <a:off x="8305800" y="5562600"/>
            <a:ext cx="457200" cy="533400"/>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0" name="TextBox 9"/>
          <p:cNvSpPr txBox="1"/>
          <p:nvPr/>
        </p:nvSpPr>
        <p:spPr>
          <a:xfrm>
            <a:off x="609600" y="6289357"/>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333082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88926"/>
            <a:ext cx="7886700" cy="549274"/>
          </a:xfrm>
        </p:spPr>
        <p:txBody>
          <a:bodyPr>
            <a:noAutofit/>
          </a:bodyPr>
          <a:lstStyle/>
          <a:p>
            <a:r>
              <a:rPr lang="en-US" sz="3600" b="1" dirty="0" err="1">
                <a:solidFill>
                  <a:schemeClr val="bg1"/>
                </a:solidFill>
                <a:latin typeface="Arial" panose="020B0604020202020204" pitchFamily="34" charset="0"/>
                <a:cs typeface="Arial" panose="020B0604020202020204" pitchFamily="34" charset="0"/>
              </a:rPr>
              <a:t>Mục</a:t>
            </a:r>
            <a:r>
              <a:rPr lang="en-US" sz="3600" b="1" dirty="0">
                <a:solidFill>
                  <a:schemeClr val="bg1"/>
                </a:solidFill>
                <a:latin typeface="Arial" panose="020B0604020202020204" pitchFamily="34" charset="0"/>
                <a:cs typeface="Arial" panose="020B0604020202020204" pitchFamily="34" charset="0"/>
              </a:rPr>
              <a:t> </a:t>
            </a:r>
            <a:r>
              <a:rPr lang="en-US" sz="3600" b="1" dirty="0" err="1" smtClean="0">
                <a:solidFill>
                  <a:schemeClr val="bg1"/>
                </a:solidFill>
                <a:latin typeface="Arial" panose="020B0604020202020204" pitchFamily="34" charset="0"/>
                <a:cs typeface="Arial" panose="020B0604020202020204" pitchFamily="34" charset="0"/>
              </a:rPr>
              <a:t>tiêu</a:t>
            </a:r>
            <a:r>
              <a:rPr lang="en-US" sz="3600" b="1" dirty="0" smtClean="0">
                <a:solidFill>
                  <a:schemeClr val="bg1"/>
                </a:solidFill>
                <a:latin typeface="Arial" panose="020B0604020202020204" pitchFamily="34" charset="0"/>
                <a:cs typeface="Arial" panose="020B0604020202020204" pitchFamily="34" charset="0"/>
              </a:rPr>
              <a:t> </a:t>
            </a:r>
            <a:r>
              <a:rPr lang="en-US" sz="3600" b="1" dirty="0" err="1" smtClean="0">
                <a:solidFill>
                  <a:schemeClr val="bg1"/>
                </a:solidFill>
                <a:latin typeface="Arial" panose="020B0604020202020204" pitchFamily="34" charset="0"/>
                <a:cs typeface="Arial" panose="020B0604020202020204" pitchFamily="34" charset="0"/>
              </a:rPr>
              <a:t>và</a:t>
            </a:r>
            <a:r>
              <a:rPr lang="en-US" sz="3600" b="1" dirty="0" smtClean="0">
                <a:solidFill>
                  <a:schemeClr val="bg1"/>
                </a:solidFill>
                <a:latin typeface="Arial" panose="020B0604020202020204" pitchFamily="34" charset="0"/>
                <a:cs typeface="Arial" panose="020B0604020202020204" pitchFamily="34" charset="0"/>
              </a:rPr>
              <a:t> </a:t>
            </a:r>
            <a:r>
              <a:rPr lang="en-US" sz="3600" b="1" dirty="0" err="1" smtClean="0">
                <a:solidFill>
                  <a:schemeClr val="bg1"/>
                </a:solidFill>
                <a:latin typeface="Arial" panose="020B0604020202020204" pitchFamily="34" charset="0"/>
                <a:cs typeface="Arial" panose="020B0604020202020204" pitchFamily="34" charset="0"/>
              </a:rPr>
              <a:t>Phương</a:t>
            </a:r>
            <a:r>
              <a:rPr lang="en-US" sz="3600" b="1" dirty="0" smtClean="0">
                <a:solidFill>
                  <a:schemeClr val="bg1"/>
                </a:solidFill>
                <a:latin typeface="Arial" panose="020B0604020202020204" pitchFamily="34" charset="0"/>
                <a:cs typeface="Arial" panose="020B0604020202020204" pitchFamily="34" charset="0"/>
              </a:rPr>
              <a:t> </a:t>
            </a:r>
            <a:r>
              <a:rPr lang="en-US" sz="3600" b="1" dirty="0" err="1" smtClean="0">
                <a:solidFill>
                  <a:schemeClr val="bg1"/>
                </a:solidFill>
                <a:latin typeface="Arial" panose="020B0604020202020204" pitchFamily="34" charset="0"/>
                <a:cs typeface="Arial" panose="020B0604020202020204" pitchFamily="34" charset="0"/>
              </a:rPr>
              <a:t>pháp</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447800"/>
            <a:ext cx="7886700" cy="4351338"/>
          </a:xfrm>
        </p:spPr>
        <p:txBody>
          <a:bodyPr>
            <a:normAutofit lnSpcReduction="10000"/>
          </a:bodyPr>
          <a:lstStyle/>
          <a:p>
            <a:pPr marL="0" lvl="0" indent="0">
              <a:lnSpc>
                <a:spcPct val="100000"/>
              </a:lnSpc>
              <a:spcBef>
                <a:spcPts val="0"/>
              </a:spcBef>
              <a:buNone/>
            </a:pPr>
            <a:r>
              <a:rPr lang="en-US" u="sng" dirty="0" err="1" smtClean="0">
                <a:solidFill>
                  <a:srgbClr val="002060"/>
                </a:solidFill>
                <a:latin typeface="Arial" panose="020B0604020202020204" pitchFamily="34" charset="0"/>
                <a:cs typeface="Arial" panose="020B0604020202020204" pitchFamily="34" charset="0"/>
              </a:rPr>
              <a:t>Mục</a:t>
            </a:r>
            <a:r>
              <a:rPr lang="en-US" u="sng" dirty="0" smtClean="0">
                <a:solidFill>
                  <a:srgbClr val="002060"/>
                </a:solidFill>
                <a:latin typeface="Arial" panose="020B0604020202020204" pitchFamily="34" charset="0"/>
                <a:cs typeface="Arial" panose="020B0604020202020204" pitchFamily="34" charset="0"/>
              </a:rPr>
              <a:t> </a:t>
            </a:r>
            <a:r>
              <a:rPr lang="en-US" u="sng" dirty="0" err="1" smtClean="0">
                <a:solidFill>
                  <a:srgbClr val="002060"/>
                </a:solidFill>
                <a:latin typeface="Arial" panose="020B0604020202020204" pitchFamily="34" charset="0"/>
                <a:cs typeface="Arial" panose="020B0604020202020204" pitchFamily="34" charset="0"/>
              </a:rPr>
              <a:t>tiêu</a:t>
            </a:r>
            <a:r>
              <a:rPr lang="en-US" u="sng" dirty="0" smtClean="0">
                <a:solidFill>
                  <a:srgbClr val="002060"/>
                </a:solidFill>
                <a:latin typeface="Arial" panose="020B0604020202020204" pitchFamily="34" charset="0"/>
                <a:cs typeface="Arial" panose="020B0604020202020204" pitchFamily="34" charset="0"/>
              </a:rPr>
              <a:t>:</a:t>
            </a:r>
          </a:p>
          <a:p>
            <a:pPr marL="0" lvl="0" indent="0">
              <a:lnSpc>
                <a:spcPct val="100000"/>
              </a:lnSpc>
              <a:spcBef>
                <a:spcPts val="0"/>
              </a:spcBef>
              <a:buNone/>
            </a:pPr>
            <a:r>
              <a:rPr lang="en-US" dirty="0" err="1" smtClean="0">
                <a:solidFill>
                  <a:srgbClr val="002060"/>
                </a:solidFill>
                <a:latin typeface="Arial" panose="020B0604020202020204" pitchFamily="34" charset="0"/>
                <a:cs typeface="Arial" panose="020B0604020202020204" pitchFamily="34" charset="0"/>
              </a:rPr>
              <a:t>Tổng</a:t>
            </a:r>
            <a:r>
              <a:rPr lang="en-US" dirty="0" smtClean="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quan</a:t>
            </a:r>
            <a:r>
              <a:rPr lang="en-US" dirty="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một</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số</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phát</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hiệ</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về</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thực</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trạng</a:t>
            </a:r>
            <a:r>
              <a:rPr lang="en-US" dirty="0" smtClean="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sử</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dụng</a:t>
            </a:r>
            <a:r>
              <a:rPr lang="en-US" dirty="0">
                <a:solidFill>
                  <a:srgbClr val="002060"/>
                </a:solidFill>
                <a:latin typeface="Arial" panose="020B0604020202020204" pitchFamily="34" charset="0"/>
                <a:cs typeface="Arial" panose="020B0604020202020204" pitchFamily="34" charset="0"/>
              </a:rPr>
              <a:t> ATS </a:t>
            </a:r>
            <a:r>
              <a:rPr lang="en-US" dirty="0" err="1" smtClean="0">
                <a:solidFill>
                  <a:srgbClr val="002060"/>
                </a:solidFill>
                <a:latin typeface="Arial" panose="020B0604020202020204" pitchFamily="34" charset="0"/>
                <a:cs typeface="Arial" panose="020B0604020202020204" pitchFamily="34" charset="0"/>
              </a:rPr>
              <a:t>và</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nguy</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cơ</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lây</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nhiễm</a:t>
            </a:r>
            <a:r>
              <a:rPr lang="en-US" dirty="0" smtClean="0">
                <a:solidFill>
                  <a:srgbClr val="002060"/>
                </a:solidFill>
                <a:latin typeface="Arial" panose="020B0604020202020204" pitchFamily="34" charset="0"/>
                <a:cs typeface="Arial" panose="020B0604020202020204" pitchFamily="34" charset="0"/>
              </a:rPr>
              <a:t> HIV </a:t>
            </a:r>
            <a:r>
              <a:rPr lang="en-US" dirty="0" err="1" smtClean="0">
                <a:solidFill>
                  <a:srgbClr val="002060"/>
                </a:solidFill>
                <a:latin typeface="Arial" panose="020B0604020202020204" pitchFamily="34" charset="0"/>
                <a:cs typeface="Arial" panose="020B0604020202020204" pitchFamily="34" charset="0"/>
              </a:rPr>
              <a:t>trong</a:t>
            </a:r>
            <a:r>
              <a:rPr lang="en-US" dirty="0" smtClean="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các</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nhóm</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nguy</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cơ</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cao</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tại</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Việt</a:t>
            </a:r>
            <a:r>
              <a:rPr lang="en-US" dirty="0">
                <a:solidFill>
                  <a:srgbClr val="002060"/>
                </a:solidFill>
                <a:latin typeface="Arial" panose="020B0604020202020204" pitchFamily="34" charset="0"/>
                <a:cs typeface="Arial" panose="020B0604020202020204" pitchFamily="34" charset="0"/>
              </a:rPr>
              <a:t> Nam:</a:t>
            </a:r>
          </a:p>
          <a:p>
            <a:pPr lvl="0">
              <a:lnSpc>
                <a:spcPct val="100000"/>
              </a:lnSpc>
              <a:spcBef>
                <a:spcPts val="0"/>
              </a:spcBef>
              <a:buFont typeface="Wingdings" panose="05000000000000000000" pitchFamily="2" charset="2"/>
              <a:buChar char="§"/>
            </a:pPr>
            <a:r>
              <a:rPr lang="en-US" dirty="0" err="1">
                <a:solidFill>
                  <a:srgbClr val="002060"/>
                </a:solidFill>
                <a:latin typeface="Arial" panose="020B0604020202020204" pitchFamily="34" charset="0"/>
                <a:cs typeface="Arial" panose="020B0604020202020204" pitchFamily="34" charset="0"/>
              </a:rPr>
              <a:t>Người</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sử</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dụng</a:t>
            </a:r>
            <a:r>
              <a:rPr lang="en-US" dirty="0">
                <a:solidFill>
                  <a:srgbClr val="002060"/>
                </a:solidFill>
                <a:latin typeface="Arial" panose="020B0604020202020204" pitchFamily="34" charset="0"/>
                <a:cs typeface="Arial" panose="020B0604020202020204" pitchFamily="34" charset="0"/>
              </a:rPr>
              <a:t> ma </a:t>
            </a:r>
            <a:r>
              <a:rPr lang="en-US" dirty="0" err="1">
                <a:solidFill>
                  <a:srgbClr val="002060"/>
                </a:solidFill>
                <a:latin typeface="Arial" panose="020B0604020202020204" pitchFamily="34" charset="0"/>
                <a:cs typeface="Arial" panose="020B0604020202020204" pitchFamily="34" charset="0"/>
              </a:rPr>
              <a:t>túy</a:t>
            </a:r>
            <a:r>
              <a:rPr lang="en-US" dirty="0">
                <a:solidFill>
                  <a:srgbClr val="002060"/>
                </a:solidFill>
                <a:latin typeface="Arial" panose="020B0604020202020204" pitchFamily="34" charset="0"/>
                <a:cs typeface="Arial" panose="020B0604020202020204" pitchFamily="34" charset="0"/>
              </a:rPr>
              <a:t> (DU) / </a:t>
            </a:r>
            <a:r>
              <a:rPr lang="en-US" dirty="0" err="1">
                <a:solidFill>
                  <a:srgbClr val="002060"/>
                </a:solidFill>
                <a:latin typeface="Arial" panose="020B0604020202020204" pitchFamily="34" charset="0"/>
                <a:cs typeface="Arial" panose="020B0604020202020204" pitchFamily="34" charset="0"/>
              </a:rPr>
              <a:t>Bệnh</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nhân</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điều</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trị</a:t>
            </a:r>
            <a:r>
              <a:rPr lang="en-US" dirty="0">
                <a:solidFill>
                  <a:srgbClr val="002060"/>
                </a:solidFill>
                <a:latin typeface="Arial" panose="020B0604020202020204" pitchFamily="34" charset="0"/>
                <a:cs typeface="Arial" panose="020B0604020202020204" pitchFamily="34" charset="0"/>
              </a:rPr>
              <a:t> methadone</a:t>
            </a:r>
          </a:p>
          <a:p>
            <a:pPr lvl="0">
              <a:lnSpc>
                <a:spcPct val="100000"/>
              </a:lnSpc>
              <a:spcBef>
                <a:spcPts val="0"/>
              </a:spcBef>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Nam </a:t>
            </a:r>
            <a:r>
              <a:rPr lang="en-US" dirty="0" err="1">
                <a:solidFill>
                  <a:srgbClr val="002060"/>
                </a:solidFill>
                <a:latin typeface="Arial" panose="020B0604020202020204" pitchFamily="34" charset="0"/>
                <a:cs typeface="Arial" panose="020B0604020202020204" pitchFamily="34" charset="0"/>
              </a:rPr>
              <a:t>quan</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hệ</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tình</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dục</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đồng</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giới</a:t>
            </a:r>
            <a:r>
              <a:rPr lang="en-US" dirty="0">
                <a:solidFill>
                  <a:srgbClr val="002060"/>
                </a:solidFill>
                <a:latin typeface="Arial" panose="020B0604020202020204" pitchFamily="34" charset="0"/>
                <a:cs typeface="Arial" panose="020B0604020202020204" pitchFamily="34" charset="0"/>
              </a:rPr>
              <a:t> (MSM)</a:t>
            </a:r>
          </a:p>
          <a:p>
            <a:pPr lvl="0">
              <a:lnSpc>
                <a:spcPct val="100000"/>
              </a:lnSpc>
              <a:spcBef>
                <a:spcPts val="0"/>
              </a:spcBef>
              <a:buFont typeface="Wingdings" panose="05000000000000000000" pitchFamily="2" charset="2"/>
              <a:buChar char="§"/>
            </a:pPr>
            <a:r>
              <a:rPr lang="en-US" dirty="0" err="1">
                <a:solidFill>
                  <a:srgbClr val="002060"/>
                </a:solidFill>
                <a:latin typeface="Arial" panose="020B0604020202020204" pitchFamily="34" charset="0"/>
                <a:cs typeface="Arial" panose="020B0604020202020204" pitchFamily="34" charset="0"/>
              </a:rPr>
              <a:t>Phụ</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nữ</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mại</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dâm</a:t>
            </a:r>
            <a:r>
              <a:rPr lang="en-US" dirty="0">
                <a:solidFill>
                  <a:srgbClr val="002060"/>
                </a:solidFill>
                <a:latin typeface="Arial" panose="020B0604020202020204" pitchFamily="34" charset="0"/>
                <a:cs typeface="Arial" panose="020B0604020202020204" pitchFamily="34" charset="0"/>
              </a:rPr>
              <a:t> (FSW</a:t>
            </a:r>
            <a:r>
              <a:rPr lang="en-US" dirty="0" smtClean="0">
                <a:solidFill>
                  <a:srgbClr val="002060"/>
                </a:solidFill>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US" u="sng" dirty="0" err="1" smtClean="0">
                <a:solidFill>
                  <a:srgbClr val="002060"/>
                </a:solidFill>
                <a:latin typeface="Arial" panose="020B0604020202020204" pitchFamily="34" charset="0"/>
                <a:cs typeface="Arial" panose="020B0604020202020204" pitchFamily="34" charset="0"/>
              </a:rPr>
              <a:t>Phươn</a:t>
            </a:r>
            <a:r>
              <a:rPr lang="en-US" u="sng" dirty="0" err="1" smtClean="0">
                <a:solidFill>
                  <a:srgbClr val="002060"/>
                </a:solidFill>
                <a:latin typeface="Arial" panose="020B0604020202020204" pitchFamily="34" charset="0"/>
                <a:cs typeface="Arial" panose="020B0604020202020204" pitchFamily="34" charset="0"/>
              </a:rPr>
              <a:t>g</a:t>
            </a:r>
            <a:r>
              <a:rPr lang="en-US" u="sng" dirty="0" smtClean="0">
                <a:solidFill>
                  <a:srgbClr val="002060"/>
                </a:solidFill>
                <a:latin typeface="Arial" panose="020B0604020202020204" pitchFamily="34" charset="0"/>
                <a:cs typeface="Arial" panose="020B0604020202020204" pitchFamily="34" charset="0"/>
              </a:rPr>
              <a:t> </a:t>
            </a:r>
            <a:r>
              <a:rPr lang="en-US" u="sng" dirty="0" err="1" smtClean="0">
                <a:solidFill>
                  <a:srgbClr val="002060"/>
                </a:solidFill>
                <a:latin typeface="Arial" panose="020B0604020202020204" pitchFamily="34" charset="0"/>
                <a:cs typeface="Arial" panose="020B0604020202020204" pitchFamily="34" charset="0"/>
              </a:rPr>
              <a:t>pháp</a:t>
            </a:r>
            <a:r>
              <a:rPr lang="en-US" u="sng" dirty="0" smtClean="0">
                <a:solidFill>
                  <a:srgbClr val="002060"/>
                </a:solidFill>
                <a:latin typeface="Arial" panose="020B0604020202020204" pitchFamily="34" charset="0"/>
                <a:cs typeface="Arial" panose="020B0604020202020204" pitchFamily="34" charset="0"/>
              </a:rPr>
              <a:t>:</a:t>
            </a:r>
            <a:r>
              <a:rPr lang="en-US" b="1" dirty="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Tổng</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quan</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tài</a:t>
            </a:r>
            <a:r>
              <a:rPr lang="en-US" dirty="0" smtClean="0">
                <a:solidFill>
                  <a:srgbClr val="002060"/>
                </a:solidFill>
                <a:latin typeface="Arial" panose="020B0604020202020204" pitchFamily="34" charset="0"/>
                <a:cs typeface="Arial" panose="020B0604020202020204" pitchFamily="34" charset="0"/>
              </a:rPr>
              <a:t> </a:t>
            </a:r>
            <a:r>
              <a:rPr lang="en-US" dirty="0" err="1" smtClean="0">
                <a:solidFill>
                  <a:srgbClr val="002060"/>
                </a:solidFill>
                <a:latin typeface="Arial" panose="020B0604020202020204" pitchFamily="34" charset="0"/>
                <a:cs typeface="Arial" panose="020B0604020202020204" pitchFamily="34" charset="0"/>
              </a:rPr>
              <a:t>liệu</a:t>
            </a:r>
            <a:r>
              <a:rPr lang="en-US" dirty="0" smtClean="0">
                <a:solidFill>
                  <a:srgbClr val="002060"/>
                </a:solidFill>
                <a:latin typeface="Arial" panose="020B0604020202020204" pitchFamily="34" charset="0"/>
                <a:cs typeface="Arial" panose="020B0604020202020204" pitchFamily="34" charset="0"/>
              </a:rPr>
              <a:t> </a:t>
            </a:r>
            <a:endParaRPr lang="en-US" dirty="0">
              <a:solidFill>
                <a:srgbClr val="002060"/>
              </a:solidFill>
              <a:latin typeface="Arial" panose="020B0604020202020204" pitchFamily="34" charset="0"/>
              <a:cs typeface="Arial" panose="020B0604020202020204" pitchFamily="34" charset="0"/>
            </a:endParaRPr>
          </a:p>
          <a:p>
            <a:pPr>
              <a:lnSpc>
                <a:spcPct val="100000"/>
              </a:lnSpc>
              <a:spcBef>
                <a:spcPts val="0"/>
              </a:spcBef>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743712"/>
          </a:xfrm>
        </p:spPr>
        <p:txBody>
          <a:bodyPr>
            <a:noAutofit/>
          </a:bodyPr>
          <a:lstStyle/>
          <a:p>
            <a:r>
              <a:rPr lang="en-US" sz="2800" dirty="0" err="1">
                <a:latin typeface="Arial" panose="020B0604020202020204" pitchFamily="34" charset="0"/>
                <a:cs typeface="Arial" panose="020B0604020202020204" pitchFamily="34" charset="0"/>
              </a:rPr>
              <a:t>Tác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dụng</a:t>
            </a:r>
            <a:r>
              <a:rPr lang="en-US" sz="2800" dirty="0">
                <a:latin typeface="Arial" panose="020B0604020202020204" pitchFamily="34" charset="0"/>
                <a:cs typeface="Arial" panose="020B0604020202020204" pitchFamily="34" charset="0"/>
              </a:rPr>
              <a:t> ATS </a:t>
            </a:r>
            <a:r>
              <a:rPr lang="en-US" sz="2800" dirty="0" err="1">
                <a:latin typeface="Arial" panose="020B0604020202020204" pitchFamily="34" charset="0"/>
                <a:cs typeface="Arial" panose="020B0604020202020204" pitchFamily="34" charset="0"/>
              </a:rPr>
              <a:t>lên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hành</a:t>
            </a:r>
            <a:r>
              <a:rPr lang="en-US" sz="2800" dirty="0">
                <a:latin typeface="Arial" panose="020B0604020202020204" pitchFamily="34" charset="0"/>
                <a:cs typeface="Arial" panose="020B0604020202020204" pitchFamily="34" charset="0"/>
              </a:rPr>
              <a:t> vi </a:t>
            </a:r>
            <a:r>
              <a:rPr lang="en-US" sz="2800" dirty="0" err="1">
                <a:latin typeface="Arial" panose="020B0604020202020204" pitchFamily="34" charset="0"/>
                <a:cs typeface="Arial" panose="020B0604020202020204" pitchFamily="34" charset="0"/>
              </a:rPr>
              <a:t>tình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dục</a:t>
            </a:r>
            <a:endParaRPr lang="en-US" sz="24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2975" y="2057399"/>
            <a:ext cx="8366225" cy="2667000"/>
          </a:xfrm>
        </p:spPr>
        <p:style>
          <a:lnRef idx="2">
            <a:schemeClr val="accent4"/>
          </a:lnRef>
          <a:fillRef idx="1">
            <a:schemeClr val="lt1"/>
          </a:fillRef>
          <a:effectRef idx="0">
            <a:schemeClr val="accent4"/>
          </a:effectRef>
          <a:fontRef idx="minor">
            <a:schemeClr val="dk1"/>
          </a:fontRef>
        </p:style>
        <p:txBody>
          <a:bodyPr>
            <a:normAutofit/>
          </a:bodyPr>
          <a:lstStyle/>
          <a:p>
            <a:r>
              <a:rPr lang="vi-VN" sz="2600" i="1" dirty="0">
                <a:solidFill>
                  <a:srgbClr val="002060"/>
                </a:solidFill>
                <a:latin typeface="Arial" panose="020B0604020202020204" pitchFamily="34" charset="0"/>
                <a:cs typeface="Arial" panose="020B0604020202020204" pitchFamily="34" charset="0"/>
              </a:rPr>
              <a:t>“…khi mà dùng ma túy tổng hợp hợp cái khả năng tình dục của mình sẽ được kích dục lên…và khi đó không sử dụng bao cao su là chắc chắn…bởi vì lúc phê thì không thể nhớ mang bao cao su mà chỉ muốn quan hệ thôi, càng nhanh càng tốt…và nếu đi cùng nhóm nhiều thì cũng dễ xảy ra quan hệ tập thể lắm…”</a:t>
            </a:r>
            <a:r>
              <a:rPr lang="en-US" sz="2600" i="1" dirty="0">
                <a:solidFill>
                  <a:srgbClr val="002060"/>
                </a:solidFill>
                <a:latin typeface="Arial" panose="020B0604020202020204" pitchFamily="34" charset="0"/>
                <a:cs typeface="Arial" panose="020B0604020202020204" pitchFamily="34" charset="0"/>
              </a:rPr>
              <a:t> (Nam, MSM, </a:t>
            </a:r>
            <a:r>
              <a:rPr lang="en-US" sz="2600" i="1" dirty="0" err="1">
                <a:solidFill>
                  <a:srgbClr val="002060"/>
                </a:solidFill>
                <a:latin typeface="Arial" panose="020B0604020202020204" pitchFamily="34" charset="0"/>
                <a:cs typeface="Arial" panose="020B0604020202020204" pitchFamily="34" charset="0"/>
              </a:rPr>
              <a:t>Hà</a:t>
            </a:r>
            <a:r>
              <a:rPr lang="en-US" sz="2600" i="1" dirty="0">
                <a:solidFill>
                  <a:srgbClr val="002060"/>
                </a:solidFill>
                <a:latin typeface="Arial" panose="020B0604020202020204" pitchFamily="34" charset="0"/>
                <a:cs typeface="Arial" panose="020B0604020202020204" pitchFamily="34" charset="0"/>
              </a:rPr>
              <a:t> </a:t>
            </a:r>
            <a:r>
              <a:rPr lang="en-US" sz="2600" i="1" dirty="0" err="1">
                <a:solidFill>
                  <a:srgbClr val="002060"/>
                </a:solidFill>
                <a:latin typeface="Arial" panose="020B0604020202020204" pitchFamily="34" charset="0"/>
                <a:cs typeface="Arial" panose="020B0604020202020204" pitchFamily="34" charset="0"/>
              </a:rPr>
              <a:t>Nội</a:t>
            </a:r>
            <a:r>
              <a:rPr lang="en-US" sz="2600" i="1" dirty="0">
                <a:solidFill>
                  <a:srgbClr val="002060"/>
                </a:solidFill>
                <a:latin typeface="Arial" panose="020B0604020202020204" pitchFamily="34" charset="0"/>
                <a:cs typeface="Arial" panose="020B0604020202020204" pitchFamily="34" charset="0"/>
              </a:rPr>
              <a:t>)</a:t>
            </a:r>
          </a:p>
        </p:txBody>
      </p:sp>
      <p:grpSp>
        <p:nvGrpSpPr>
          <p:cNvPr id="4" name="Group 3"/>
          <p:cNvGrpSpPr/>
          <p:nvPr/>
        </p:nvGrpSpPr>
        <p:grpSpPr>
          <a:xfrm>
            <a:off x="381000" y="19812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7" name="Group 6"/>
          <p:cNvGrpSpPr/>
          <p:nvPr/>
        </p:nvGrpSpPr>
        <p:grpSpPr>
          <a:xfrm rot="10800000">
            <a:off x="8364245" y="4191000"/>
            <a:ext cx="474955" cy="573496"/>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0" name="TextBox 9"/>
          <p:cNvSpPr txBox="1"/>
          <p:nvPr/>
        </p:nvSpPr>
        <p:spPr>
          <a:xfrm>
            <a:off x="472975" y="5092979"/>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244717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984736"/>
            <a:ext cx="6705600" cy="534504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8" y="76200"/>
            <a:ext cx="990600" cy="892126"/>
          </a:xfrm>
          <a:prstGeom prst="rect">
            <a:avLst/>
          </a:prstGeom>
        </p:spPr>
      </p:pic>
      <p:sp>
        <p:nvSpPr>
          <p:cNvPr id="8" name="Rectangle 7"/>
          <p:cNvSpPr/>
          <p:nvPr/>
        </p:nvSpPr>
        <p:spPr>
          <a:xfrm>
            <a:off x="0" y="199097"/>
            <a:ext cx="9144000" cy="646331"/>
          </a:xfrm>
          <a:prstGeom prst="rect">
            <a:avLst/>
          </a:prstGeom>
        </p:spPr>
        <p:txBody>
          <a:bodyPr wrap="square">
            <a:spAutoFit/>
          </a:bodyPr>
          <a:lstStyle/>
          <a:p>
            <a:pPr algn="ctr"/>
            <a:r>
              <a:rPr lang="en-US" b="1" dirty="0" err="1"/>
              <a:t>Khác</a:t>
            </a:r>
            <a:r>
              <a:rPr lang="en-US" b="1" dirty="0"/>
              <a:t> </a:t>
            </a:r>
            <a:r>
              <a:rPr lang="en-US" b="1" dirty="0" err="1"/>
              <a:t>biệt</a:t>
            </a:r>
            <a:r>
              <a:rPr lang="en-US" b="1" dirty="0"/>
              <a:t> </a:t>
            </a:r>
            <a:r>
              <a:rPr lang="en-US" b="1" dirty="0" err="1"/>
              <a:t>về</a:t>
            </a:r>
            <a:r>
              <a:rPr lang="en-US" b="1" dirty="0"/>
              <a:t> </a:t>
            </a:r>
            <a:r>
              <a:rPr lang="en-US" b="1" dirty="0" err="1"/>
              <a:t>hành</a:t>
            </a:r>
            <a:r>
              <a:rPr lang="en-US" b="1" dirty="0"/>
              <a:t> vi QHTD </a:t>
            </a:r>
            <a:r>
              <a:rPr lang="en-US" b="1" dirty="0" err="1"/>
              <a:t>dường</a:t>
            </a:r>
            <a:r>
              <a:rPr lang="en-US" b="1" dirty="0"/>
              <a:t> </a:t>
            </a:r>
            <a:r>
              <a:rPr lang="en-US" b="1" dirty="0" err="1"/>
              <a:t>hậu</a:t>
            </a:r>
            <a:r>
              <a:rPr lang="en-US" b="1" dirty="0"/>
              <a:t> </a:t>
            </a:r>
            <a:r>
              <a:rPr lang="en-US" b="1" dirty="0" err="1"/>
              <a:t>môn</a:t>
            </a:r>
            <a:r>
              <a:rPr lang="en-US" b="1" dirty="0"/>
              <a:t> </a:t>
            </a:r>
            <a:r>
              <a:rPr lang="en-US" b="1" dirty="0" err="1"/>
              <a:t>không</a:t>
            </a:r>
            <a:r>
              <a:rPr lang="en-US" b="1" dirty="0"/>
              <a:t> an </a:t>
            </a:r>
            <a:r>
              <a:rPr lang="en-US" b="1" dirty="0" err="1"/>
              <a:t>toàn</a:t>
            </a:r>
            <a:r>
              <a:rPr lang="en-US" b="1" dirty="0"/>
              <a:t> (CAI) </a:t>
            </a:r>
            <a:r>
              <a:rPr lang="en-US" b="1" dirty="0" err="1"/>
              <a:t>trong</a:t>
            </a:r>
            <a:r>
              <a:rPr lang="en-US" b="1" dirty="0"/>
              <a:t> </a:t>
            </a:r>
            <a:r>
              <a:rPr lang="en-US" b="1" dirty="0" err="1"/>
              <a:t>nhóm</a:t>
            </a:r>
            <a:r>
              <a:rPr lang="en-US" b="1" dirty="0"/>
              <a:t> </a:t>
            </a:r>
            <a:r>
              <a:rPr lang="en-US" b="1" dirty="0" err="1"/>
              <a:t>có</a:t>
            </a:r>
            <a:r>
              <a:rPr lang="en-US" b="1" dirty="0"/>
              <a:t> </a:t>
            </a:r>
            <a:r>
              <a:rPr lang="en-US" b="1" dirty="0" err="1"/>
              <a:t>và</a:t>
            </a:r>
            <a:r>
              <a:rPr lang="en-US" b="1" dirty="0"/>
              <a:t> </a:t>
            </a:r>
            <a:r>
              <a:rPr lang="en-US" b="1" dirty="0" err="1"/>
              <a:t>không</a:t>
            </a:r>
            <a:r>
              <a:rPr lang="en-US" b="1" dirty="0"/>
              <a:t> </a:t>
            </a:r>
            <a:r>
              <a:rPr lang="en-US" b="1" dirty="0" err="1"/>
              <a:t>sử</a:t>
            </a:r>
            <a:r>
              <a:rPr lang="en-US" b="1" dirty="0"/>
              <a:t> </a:t>
            </a:r>
            <a:r>
              <a:rPr lang="en-US" b="1" dirty="0" err="1"/>
              <a:t>dụng</a:t>
            </a:r>
            <a:r>
              <a:rPr lang="en-US" b="1" dirty="0"/>
              <a:t> </a:t>
            </a:r>
            <a:r>
              <a:rPr lang="en-US" b="1" dirty="0" err="1"/>
              <a:t>Meamphetamin</a:t>
            </a:r>
            <a:r>
              <a:rPr lang="en-US" b="1" dirty="0"/>
              <a:t> </a:t>
            </a:r>
            <a:r>
              <a:rPr lang="en-US" b="1" dirty="0" err="1"/>
              <a:t>theo</a:t>
            </a:r>
            <a:r>
              <a:rPr lang="en-US" b="1" dirty="0"/>
              <a:t> </a:t>
            </a:r>
            <a:r>
              <a:rPr lang="en-US" b="1" dirty="0" err="1"/>
              <a:t>tìm</a:t>
            </a:r>
            <a:r>
              <a:rPr lang="en-US" b="1" dirty="0"/>
              <a:t> </a:t>
            </a:r>
            <a:r>
              <a:rPr lang="en-US" b="1" dirty="0" err="1"/>
              <a:t>kiếm</a:t>
            </a:r>
            <a:r>
              <a:rPr lang="en-US" b="1" dirty="0"/>
              <a:t> </a:t>
            </a:r>
            <a:r>
              <a:rPr lang="en-US" b="1" dirty="0" err="1"/>
              <a:t>cảm</a:t>
            </a:r>
            <a:r>
              <a:rPr lang="en-US" b="1" dirty="0"/>
              <a:t> </a:t>
            </a:r>
            <a:r>
              <a:rPr lang="en-US" b="1" dirty="0" err="1"/>
              <a:t>giác</a:t>
            </a:r>
            <a:r>
              <a:rPr lang="en-US" b="1" dirty="0"/>
              <a:t> </a:t>
            </a:r>
            <a:r>
              <a:rPr lang="en-US" b="1" dirty="0" err="1"/>
              <a:t>tình</a:t>
            </a:r>
            <a:r>
              <a:rPr lang="en-US" b="1" dirty="0"/>
              <a:t> </a:t>
            </a:r>
            <a:r>
              <a:rPr lang="en-US" b="1" dirty="0" err="1"/>
              <a:t>dục</a:t>
            </a:r>
            <a:endParaRPr lang="vi-VN" b="1" dirty="0"/>
          </a:p>
        </p:txBody>
      </p:sp>
      <p:sp>
        <p:nvSpPr>
          <p:cNvPr id="5" name="TextBox 4"/>
          <p:cNvSpPr txBox="1"/>
          <p:nvPr/>
        </p:nvSpPr>
        <p:spPr>
          <a:xfrm>
            <a:off x="568146" y="6324600"/>
            <a:ext cx="7966254" cy="492443"/>
          </a:xfrm>
          <a:prstGeom prst="rect">
            <a:avLst/>
          </a:prstGeom>
          <a:noFill/>
        </p:spPr>
        <p:txBody>
          <a:bodyPr wrap="square" rtlCol="0">
            <a:spAutoFit/>
          </a:bodyPr>
          <a:lstStyle/>
          <a:p>
            <a:pPr algn="just"/>
            <a:r>
              <a:rPr lang="vi-VN" sz="1300" i="1" dirty="0">
                <a:cs typeface="Arial" panose="020B0604020202020204" pitchFamily="34" charset="0"/>
              </a:rPr>
              <a:t>Vũ Thị Thu Nga </a:t>
            </a:r>
            <a:r>
              <a:rPr lang="vi-VN" sz="1300" i="1" dirty="0" err="1">
                <a:cs typeface="Arial" panose="020B0604020202020204" pitchFamily="34" charset="0"/>
              </a:rPr>
              <a:t>và</a:t>
            </a:r>
            <a:r>
              <a:rPr lang="vi-VN" sz="1300" i="1" dirty="0">
                <a:cs typeface="Arial" panose="020B0604020202020204" pitchFamily="34" charset="0"/>
              </a:rPr>
              <a:t> cộng </a:t>
            </a:r>
            <a:r>
              <a:rPr lang="vi-VN" sz="1300" i="1" dirty="0" err="1">
                <a:cs typeface="Arial" panose="020B0604020202020204" pitchFamily="34" charset="0"/>
              </a:rPr>
              <a:t>sự</a:t>
            </a:r>
            <a:r>
              <a:rPr lang="vi-VN" sz="1300" i="1" dirty="0">
                <a:cs typeface="Arial" panose="020B0604020202020204" pitchFamily="34" charset="0"/>
              </a:rPr>
              <a:t> (2016), </a:t>
            </a:r>
            <a:r>
              <a:rPr lang="vi-VN" sz="1300" i="1" dirty="0" err="1">
                <a:cs typeface="Arial" panose="020B0604020202020204" pitchFamily="34" charset="0"/>
              </a:rPr>
              <a:t>Mối</a:t>
            </a:r>
            <a:r>
              <a:rPr lang="vi-VN" sz="1300" i="1" dirty="0">
                <a:cs typeface="Arial" panose="020B0604020202020204" pitchFamily="34" charset="0"/>
              </a:rPr>
              <a:t> liên quan </a:t>
            </a:r>
            <a:r>
              <a:rPr lang="vi-VN" sz="1300" i="1" dirty="0" err="1">
                <a:cs typeface="Arial" panose="020B0604020202020204" pitchFamily="34" charset="0"/>
              </a:rPr>
              <a:t>giữa</a:t>
            </a:r>
            <a:r>
              <a:rPr lang="vi-VN" sz="1300" i="1" dirty="0">
                <a:cs typeface="Arial" panose="020B0604020202020204" pitchFamily="34" charset="0"/>
              </a:rPr>
              <a:t> </a:t>
            </a:r>
            <a:r>
              <a:rPr lang="vi-VN" sz="1300" i="1" dirty="0" err="1">
                <a:cs typeface="Arial" panose="020B0604020202020204" pitchFamily="34" charset="0"/>
              </a:rPr>
              <a:t>sử</a:t>
            </a:r>
            <a:r>
              <a:rPr lang="vi-VN" sz="1300" i="1" dirty="0">
                <a:cs typeface="Arial" panose="020B0604020202020204" pitchFamily="34" charset="0"/>
              </a:rPr>
              <a:t> </a:t>
            </a:r>
            <a:r>
              <a:rPr lang="vi-VN" sz="1300" i="1" dirty="0" err="1">
                <a:cs typeface="Arial" panose="020B0604020202020204" pitchFamily="34" charset="0"/>
              </a:rPr>
              <a:t>dụng</a:t>
            </a:r>
            <a:r>
              <a:rPr lang="vi-VN" sz="1300" i="1" dirty="0">
                <a:cs typeface="Arial" panose="020B0604020202020204" pitchFamily="34" charset="0"/>
              </a:rPr>
              <a:t> </a:t>
            </a:r>
            <a:r>
              <a:rPr lang="vi-VN" sz="1300" i="1" dirty="0" err="1">
                <a:cs typeface="Arial" panose="020B0604020202020204" pitchFamily="34" charset="0"/>
              </a:rPr>
              <a:t>meamphetamin</a:t>
            </a:r>
            <a:r>
              <a:rPr lang="vi-VN" sz="1300" i="1" dirty="0">
                <a:cs typeface="Arial" panose="020B0604020202020204" pitchFamily="34" charset="0"/>
              </a:rPr>
              <a:t>, </a:t>
            </a:r>
            <a:r>
              <a:rPr lang="vi-VN" sz="1300" i="1" dirty="0" err="1">
                <a:cs typeface="Arial" panose="020B0604020202020204" pitchFamily="34" charset="0"/>
              </a:rPr>
              <a:t>tìm</a:t>
            </a:r>
            <a:r>
              <a:rPr lang="vi-VN" sz="1300" i="1" dirty="0">
                <a:cs typeface="Arial" panose="020B0604020202020204" pitchFamily="34" charset="0"/>
              </a:rPr>
              <a:t> </a:t>
            </a:r>
            <a:r>
              <a:rPr lang="vi-VN" sz="1300" i="1" dirty="0" err="1">
                <a:cs typeface="Arial" panose="020B0604020202020204" pitchFamily="34" charset="0"/>
              </a:rPr>
              <a:t>kiếm</a:t>
            </a:r>
            <a:r>
              <a:rPr lang="vi-VN" sz="1300" i="1" dirty="0">
                <a:cs typeface="Arial" panose="020B0604020202020204" pitchFamily="34" charset="0"/>
              </a:rPr>
              <a:t> </a:t>
            </a:r>
            <a:r>
              <a:rPr lang="vi-VN" sz="1300" i="1" dirty="0" err="1">
                <a:cs typeface="Arial" panose="020B0604020202020204" pitchFamily="34" charset="0"/>
              </a:rPr>
              <a:t>cảm</a:t>
            </a:r>
            <a:r>
              <a:rPr lang="vi-VN" sz="1300" i="1" dirty="0">
                <a:cs typeface="Arial" panose="020B0604020202020204" pitchFamily="34" charset="0"/>
              </a:rPr>
              <a:t> </a:t>
            </a:r>
            <a:r>
              <a:rPr lang="vi-VN" sz="1300" i="1" dirty="0" err="1">
                <a:cs typeface="Arial" panose="020B0604020202020204" pitchFamily="34" charset="0"/>
              </a:rPr>
              <a:t>giác</a:t>
            </a:r>
            <a:r>
              <a:rPr lang="vi-VN" sz="1300" i="1" dirty="0">
                <a:cs typeface="Arial" panose="020B0604020202020204" pitchFamily="34" charset="0"/>
              </a:rPr>
              <a:t> </a:t>
            </a:r>
            <a:r>
              <a:rPr lang="vi-VN" sz="1300" i="1" dirty="0" err="1">
                <a:cs typeface="Arial" panose="020B0604020202020204" pitchFamily="34" charset="0"/>
              </a:rPr>
              <a:t>tình</a:t>
            </a:r>
            <a:r>
              <a:rPr lang="vi-VN" sz="1300" i="1" dirty="0">
                <a:cs typeface="Arial" panose="020B0604020202020204" pitchFamily="34" charset="0"/>
              </a:rPr>
              <a:t> </a:t>
            </a:r>
            <a:r>
              <a:rPr lang="vi-VN" sz="1300" i="1" dirty="0" err="1">
                <a:cs typeface="Arial" panose="020B0604020202020204" pitchFamily="34" charset="0"/>
              </a:rPr>
              <a:t>dục</a:t>
            </a:r>
            <a:r>
              <a:rPr lang="vi-VN" sz="1300" i="1" dirty="0">
                <a:cs typeface="Arial" panose="020B0604020202020204" pitchFamily="34" charset="0"/>
              </a:rPr>
              <a:t> </a:t>
            </a:r>
            <a:r>
              <a:rPr lang="vi-VN" sz="1300" i="1" dirty="0" err="1">
                <a:cs typeface="Arial" panose="020B0604020202020204" pitchFamily="34" charset="0"/>
              </a:rPr>
              <a:t>và</a:t>
            </a:r>
            <a:r>
              <a:rPr lang="vi-VN" sz="1300" i="1" dirty="0">
                <a:cs typeface="Arial" panose="020B0604020202020204" pitchFamily="34" charset="0"/>
              </a:rPr>
              <a:t> quan </a:t>
            </a:r>
            <a:r>
              <a:rPr lang="vi-VN" sz="1300" i="1" dirty="0" err="1">
                <a:cs typeface="Arial" panose="020B0604020202020204" pitchFamily="34" charset="0"/>
              </a:rPr>
              <a:t>hệ</a:t>
            </a:r>
            <a:r>
              <a:rPr lang="vi-VN" sz="1300" i="1" dirty="0">
                <a:cs typeface="Arial" panose="020B0604020202020204" pitchFamily="34" charset="0"/>
              </a:rPr>
              <a:t> </a:t>
            </a:r>
            <a:r>
              <a:rPr lang="vi-VN" sz="1300" i="1" dirty="0" err="1">
                <a:cs typeface="Arial" panose="020B0604020202020204" pitchFamily="34" charset="0"/>
              </a:rPr>
              <a:t>tình</a:t>
            </a:r>
            <a:r>
              <a:rPr lang="vi-VN" sz="1300" i="1" dirty="0">
                <a:cs typeface="Arial" panose="020B0604020202020204" pitchFamily="34" charset="0"/>
              </a:rPr>
              <a:t> </a:t>
            </a:r>
            <a:r>
              <a:rPr lang="vi-VN" sz="1300" i="1" dirty="0" err="1">
                <a:cs typeface="Arial" panose="020B0604020202020204" pitchFamily="34" charset="0"/>
              </a:rPr>
              <a:t>dục</a:t>
            </a:r>
            <a:r>
              <a:rPr lang="vi-VN" sz="1300" i="1" dirty="0">
                <a:cs typeface="Arial" panose="020B0604020202020204" pitchFamily="34" charset="0"/>
              </a:rPr>
              <a:t> </a:t>
            </a:r>
            <a:r>
              <a:rPr lang="vi-VN" sz="1300" i="1" dirty="0" err="1">
                <a:cs typeface="Arial" panose="020B0604020202020204" pitchFamily="34" charset="0"/>
              </a:rPr>
              <a:t>đường</a:t>
            </a:r>
            <a:r>
              <a:rPr lang="vi-VN" sz="1300" i="1" dirty="0">
                <a:cs typeface="Arial" panose="020B0604020202020204" pitchFamily="34" charset="0"/>
              </a:rPr>
              <a:t> </a:t>
            </a:r>
            <a:r>
              <a:rPr lang="vi-VN" sz="1300" i="1" dirty="0" err="1">
                <a:cs typeface="Arial" panose="020B0604020202020204" pitchFamily="34" charset="0"/>
              </a:rPr>
              <a:t>hậu</a:t>
            </a:r>
            <a:r>
              <a:rPr lang="vi-VN" sz="1300" i="1" dirty="0">
                <a:cs typeface="Arial" panose="020B0604020202020204" pitchFamily="34" charset="0"/>
              </a:rPr>
              <a:t> môn không an </a:t>
            </a:r>
            <a:r>
              <a:rPr lang="vi-VN" sz="1300" i="1" dirty="0" err="1">
                <a:cs typeface="Arial" panose="020B0604020202020204" pitchFamily="34" charset="0"/>
              </a:rPr>
              <a:t>toàn</a:t>
            </a:r>
            <a:r>
              <a:rPr lang="vi-VN" sz="1300" i="1" dirty="0">
                <a:cs typeface="Arial" panose="020B0604020202020204" pitchFamily="34" charset="0"/>
              </a:rPr>
              <a:t> trong </a:t>
            </a:r>
            <a:r>
              <a:rPr lang="vi-VN" sz="1300" i="1" dirty="0" err="1">
                <a:cs typeface="Arial" panose="020B0604020202020204" pitchFamily="34" charset="0"/>
              </a:rPr>
              <a:t>nhóm</a:t>
            </a:r>
            <a:r>
              <a:rPr lang="vi-VN" sz="1300" i="1" dirty="0">
                <a:cs typeface="Arial" panose="020B0604020202020204" pitchFamily="34" charset="0"/>
              </a:rPr>
              <a:t> MSM </a:t>
            </a:r>
            <a:r>
              <a:rPr lang="vi-VN" sz="1300" i="1" dirty="0" err="1">
                <a:cs typeface="Arial" panose="020B0604020202020204" pitchFamily="34" charset="0"/>
              </a:rPr>
              <a:t>tại</a:t>
            </a:r>
            <a:r>
              <a:rPr lang="vi-VN" sz="1300" i="1" dirty="0">
                <a:cs typeface="Arial" panose="020B0604020202020204" pitchFamily="34" charset="0"/>
              </a:rPr>
              <a:t> </a:t>
            </a:r>
            <a:r>
              <a:rPr lang="vi-VN" sz="1300" i="1" dirty="0" err="1">
                <a:cs typeface="Arial" panose="020B0604020202020204" pitchFamily="34" charset="0"/>
              </a:rPr>
              <a:t>Việt</a:t>
            </a:r>
            <a:r>
              <a:rPr lang="vi-VN" sz="1300" i="1" dirty="0">
                <a:cs typeface="Arial" panose="020B0604020202020204" pitchFamily="34" charset="0"/>
              </a:rPr>
              <a:t> Nam, AIDS </a:t>
            </a:r>
            <a:r>
              <a:rPr lang="vi-VN" sz="1300" i="1" dirty="0" err="1">
                <a:cs typeface="Arial" panose="020B0604020202020204" pitchFamily="34" charset="0"/>
              </a:rPr>
              <a:t>Behav</a:t>
            </a:r>
            <a:r>
              <a:rPr lang="vi-VN" sz="1300" i="1" dirty="0">
                <a:cs typeface="Arial" panose="020B0604020202020204" pitchFamily="34" charset="0"/>
              </a:rPr>
              <a:t> </a:t>
            </a:r>
          </a:p>
        </p:txBody>
      </p:sp>
    </p:spTree>
    <p:extLst>
      <p:ext uri="{BB962C8B-B14F-4D97-AF65-F5344CB8AC3E}">
        <p14:creationId xmlns:p14="http://schemas.microsoft.com/office/powerpoint/2010/main" val="15503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886700" cy="4351338"/>
          </a:xfrm>
        </p:spPr>
        <p:txBody>
          <a:bodyPr/>
          <a:lstStyle/>
          <a:p>
            <a:pPr marL="0" indent="0">
              <a:buNone/>
            </a:pPr>
            <a:r>
              <a:rPr lang="en-US" dirty="0" err="1">
                <a:solidFill>
                  <a:schemeClr val="bg1">
                    <a:lumMod val="85000"/>
                  </a:schemeClr>
                </a:solidFill>
                <a:latin typeface="Arial" panose="020B0604020202020204" pitchFamily="34" charset="0"/>
                <a:cs typeface="Arial" panose="020B0604020202020204" pitchFamily="34" charset="0"/>
              </a:rPr>
              <a:t>Tổng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sử</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dụng</a:t>
            </a:r>
            <a:r>
              <a:rPr lang="en-US" dirty="0">
                <a:solidFill>
                  <a:schemeClr val="bg1">
                    <a:lumMod val="85000"/>
                  </a:schemeClr>
                </a:solidFill>
                <a:latin typeface="Arial" panose="020B0604020202020204" pitchFamily="34" charset="0"/>
                <a:cs typeface="Arial" panose="020B0604020202020204" pitchFamily="34" charset="0"/>
              </a:rPr>
              <a:t> ATS </a:t>
            </a:r>
            <a:r>
              <a:rPr lang="en-US" dirty="0" err="1">
                <a:solidFill>
                  <a:schemeClr val="bg1">
                    <a:lumMod val="85000"/>
                  </a:schemeClr>
                </a:solidFill>
                <a:latin typeface="Arial" panose="020B0604020202020204" pitchFamily="34" charset="0"/>
                <a:cs typeface="Arial" panose="020B0604020202020204" pitchFamily="34" charset="0"/>
              </a:rPr>
              <a:t>và</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vấn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đề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sức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khỏe</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liên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trong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nhóm</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nguy</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cơ</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cao</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tại</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Việt</a:t>
            </a:r>
            <a:r>
              <a:rPr lang="en-US" dirty="0">
                <a:solidFill>
                  <a:schemeClr val="bg1">
                    <a:lumMod val="85000"/>
                  </a:schemeClr>
                </a:solidFill>
                <a:latin typeface="Arial" panose="020B0604020202020204" pitchFamily="34" charset="0"/>
                <a:cs typeface="Arial" panose="020B0604020202020204" pitchFamily="34" charset="0"/>
              </a:rPr>
              <a:t> Nam:</a:t>
            </a:r>
          </a:p>
          <a:p>
            <a:pPr lvl="0">
              <a:spcBef>
                <a:spcPts val="1200"/>
              </a:spcBef>
              <a:spcAft>
                <a:spcPts val="1200"/>
              </a:spcAft>
              <a:buFont typeface="Wingdings" panose="05000000000000000000" pitchFamily="2" charset="2"/>
              <a:buChar char="§"/>
            </a:pPr>
            <a:r>
              <a:rPr lang="en-US" sz="2400" dirty="0" err="1">
                <a:solidFill>
                  <a:schemeClr val="bg1">
                    <a:lumMod val="85000"/>
                  </a:schemeClr>
                </a:solidFill>
                <a:latin typeface="Arial" panose="020B0604020202020204" pitchFamily="34" charset="0"/>
                <a:cs typeface="Arial" panose="020B0604020202020204" pitchFamily="34" charset="0"/>
              </a:rPr>
              <a:t>Người</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sử</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dụng</a:t>
            </a:r>
            <a:r>
              <a:rPr lang="en-US" sz="2400" dirty="0">
                <a:solidFill>
                  <a:schemeClr val="bg1">
                    <a:lumMod val="85000"/>
                  </a:schemeClr>
                </a:solidFill>
                <a:latin typeface="Arial" panose="020B0604020202020204" pitchFamily="34" charset="0"/>
                <a:cs typeface="Arial" panose="020B0604020202020204" pitchFamily="34" charset="0"/>
              </a:rPr>
              <a:t> ma </a:t>
            </a:r>
            <a:r>
              <a:rPr lang="en-US" sz="2400" dirty="0" err="1">
                <a:solidFill>
                  <a:schemeClr val="bg1">
                    <a:lumMod val="85000"/>
                  </a:schemeClr>
                </a:solidFill>
                <a:latin typeface="Arial" panose="020B0604020202020204" pitchFamily="34" charset="0"/>
                <a:cs typeface="Arial" panose="020B0604020202020204" pitchFamily="34" charset="0"/>
              </a:rPr>
              <a:t>túy</a:t>
            </a:r>
            <a:r>
              <a:rPr lang="en-US" sz="2400" dirty="0">
                <a:solidFill>
                  <a:schemeClr val="bg1">
                    <a:lumMod val="85000"/>
                  </a:schemeClr>
                </a:solidFill>
                <a:latin typeface="Arial" panose="020B0604020202020204" pitchFamily="34" charset="0"/>
                <a:cs typeface="Arial" panose="020B0604020202020204" pitchFamily="34" charset="0"/>
              </a:rPr>
              <a:t> (DU) / </a:t>
            </a:r>
            <a:r>
              <a:rPr lang="en-US" sz="2400" dirty="0" err="1">
                <a:solidFill>
                  <a:schemeClr val="bg1">
                    <a:lumMod val="85000"/>
                  </a:schemeClr>
                </a:solidFill>
                <a:latin typeface="Arial" panose="020B0604020202020204" pitchFamily="34" charset="0"/>
                <a:cs typeface="Arial" panose="020B0604020202020204" pitchFamily="34" charset="0"/>
              </a:rPr>
              <a:t>Bệnh</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nhân</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điều</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trị</a:t>
            </a:r>
            <a:r>
              <a:rPr lang="en-US" sz="2400" dirty="0">
                <a:solidFill>
                  <a:schemeClr val="bg1">
                    <a:lumMod val="85000"/>
                  </a:schemeClr>
                </a:solidFill>
                <a:latin typeface="Arial" panose="020B0604020202020204" pitchFamily="34" charset="0"/>
                <a:cs typeface="Arial" panose="020B0604020202020204" pitchFamily="34" charset="0"/>
              </a:rPr>
              <a:t> methadone</a:t>
            </a:r>
          </a:p>
          <a:p>
            <a:pPr lvl="0">
              <a:spcAft>
                <a:spcPts val="1200"/>
              </a:spcAft>
              <a:buFont typeface="Wingdings" panose="05000000000000000000" pitchFamily="2" charset="2"/>
              <a:buChar char="§"/>
            </a:pPr>
            <a:r>
              <a:rPr lang="en-US" sz="2400" dirty="0">
                <a:solidFill>
                  <a:schemeClr val="bg1">
                    <a:lumMod val="85000"/>
                  </a:schemeClr>
                </a:solidFill>
                <a:latin typeface="Arial" panose="020B0604020202020204" pitchFamily="34" charset="0"/>
                <a:cs typeface="Arial" panose="020B0604020202020204" pitchFamily="34" charset="0"/>
              </a:rPr>
              <a:t>Nam </a:t>
            </a:r>
            <a:r>
              <a:rPr lang="en-US" sz="2400" dirty="0" err="1">
                <a:solidFill>
                  <a:schemeClr val="bg1">
                    <a:lumMod val="85000"/>
                  </a:schemeClr>
                </a:solidFill>
                <a:latin typeface="Arial" panose="020B0604020202020204" pitchFamily="34" charset="0"/>
                <a:cs typeface="Arial" panose="020B0604020202020204" pitchFamily="34" charset="0"/>
              </a:rPr>
              <a:t>quan</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hệ</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tình</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dục</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đồng</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giới</a:t>
            </a:r>
            <a:r>
              <a:rPr lang="en-US" sz="2400" dirty="0">
                <a:solidFill>
                  <a:schemeClr val="bg1">
                    <a:lumMod val="85000"/>
                  </a:schemeClr>
                </a:solidFill>
                <a:latin typeface="Arial" panose="020B0604020202020204" pitchFamily="34" charset="0"/>
                <a:cs typeface="Arial" panose="020B0604020202020204" pitchFamily="34" charset="0"/>
              </a:rPr>
              <a:t> (MSM)</a:t>
            </a:r>
          </a:p>
          <a:p>
            <a:pPr lvl="0">
              <a:spcAft>
                <a:spcPts val="1200"/>
              </a:spcAft>
              <a:buFont typeface="Wingdings" panose="05000000000000000000" pitchFamily="2" charset="2"/>
              <a:buChar char="§"/>
            </a:pPr>
            <a:r>
              <a:rPr lang="en-US" sz="2400" b="1" dirty="0" err="1">
                <a:latin typeface="Arial" panose="020B0604020202020204" pitchFamily="34" charset="0"/>
                <a:cs typeface="Arial" panose="020B0604020202020204" pitchFamily="34" charset="0"/>
              </a:rPr>
              <a:t>Phụ</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nữ</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mại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dâm</a:t>
            </a:r>
            <a:r>
              <a:rPr lang="en-US" sz="2400" b="1" dirty="0">
                <a:latin typeface="Arial" panose="020B0604020202020204" pitchFamily="34" charset="0"/>
                <a:cs typeface="Arial" panose="020B0604020202020204" pitchFamily="34" charset="0"/>
              </a:rPr>
              <a:t> (FSW)</a:t>
            </a:r>
          </a:p>
          <a:p>
            <a:endParaRPr lang="en-US" dirty="0"/>
          </a:p>
        </p:txBody>
      </p:sp>
    </p:spTree>
    <p:extLst>
      <p:ext uri="{BB962C8B-B14F-4D97-AF65-F5344CB8AC3E}">
        <p14:creationId xmlns:p14="http://schemas.microsoft.com/office/powerpoint/2010/main" val="1415883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Cỡ</a:t>
            </a:r>
            <a:r>
              <a:rPr lang="en-US" dirty="0"/>
              <a:t> </a:t>
            </a:r>
            <a:r>
              <a:rPr lang="en-US" dirty="0" err="1"/>
              <a:t>mẫu</a:t>
            </a:r>
            <a:r>
              <a:rPr lang="en-US" dirty="0"/>
              <a:t> </a:t>
            </a:r>
            <a:r>
              <a:rPr lang="en-US" dirty="0" err="1"/>
              <a:t>nghiên</a:t>
            </a:r>
            <a:r>
              <a:rPr lang="en-US" dirty="0"/>
              <a:t> </a:t>
            </a:r>
            <a:r>
              <a:rPr lang="en-US" dirty="0" err="1"/>
              <a:t>cứu</a:t>
            </a:r>
            <a:endParaRPr lang="vi-VN" dirty="0"/>
          </a:p>
        </p:txBody>
      </p:sp>
      <p:graphicFrame>
        <p:nvGraphicFramePr>
          <p:cNvPr id="4" name="Table 3"/>
          <p:cNvGraphicFramePr>
            <a:graphicFrameLocks noGrp="1"/>
          </p:cNvGraphicFramePr>
          <p:nvPr>
            <p:extLst>
              <p:ext uri="{D42A27DB-BD31-4B8C-83A1-F6EECF244321}">
                <p14:modId xmlns:p14="http://schemas.microsoft.com/office/powerpoint/2010/main" val="1707452896"/>
              </p:ext>
            </p:extLst>
          </p:nvPr>
        </p:nvGraphicFramePr>
        <p:xfrm>
          <a:off x="457200" y="1219201"/>
          <a:ext cx="8343900" cy="4817128"/>
        </p:xfrm>
        <a:graphic>
          <a:graphicData uri="http://schemas.openxmlformats.org/drawingml/2006/table">
            <a:tbl>
              <a:tblPr firstRow="1" bandRow="1">
                <a:effectLst>
                  <a:outerShdw blurRad="50800" dist="38100" dir="2700000" algn="tl" rotWithShape="0">
                    <a:prstClr val="black">
                      <a:alpha val="40000"/>
                    </a:prstClr>
                  </a:outerShdw>
                </a:effectLst>
                <a:tableStyleId>{17292A2E-F333-43FB-9621-5CBBE7FDCDCB}</a:tableStyleId>
              </a:tblPr>
              <a:tblGrid>
                <a:gridCol w="3276600">
                  <a:extLst>
                    <a:ext uri="{9D8B030D-6E8A-4147-A177-3AD203B41FA5}">
                      <a16:colId xmlns:a16="http://schemas.microsoft.com/office/drawing/2014/main" xmlns="" val="1465873419"/>
                    </a:ext>
                  </a:extLst>
                </a:gridCol>
                <a:gridCol w="838200">
                  <a:extLst>
                    <a:ext uri="{9D8B030D-6E8A-4147-A177-3AD203B41FA5}">
                      <a16:colId xmlns:a16="http://schemas.microsoft.com/office/drawing/2014/main" xmlns="" val="460753844"/>
                    </a:ext>
                  </a:extLst>
                </a:gridCol>
                <a:gridCol w="4229100">
                  <a:extLst>
                    <a:ext uri="{9D8B030D-6E8A-4147-A177-3AD203B41FA5}">
                      <a16:colId xmlns:a16="http://schemas.microsoft.com/office/drawing/2014/main" xmlns="" val="1440626119"/>
                    </a:ext>
                  </a:extLst>
                </a:gridCol>
              </a:tblGrid>
              <a:tr h="609159">
                <a:tc>
                  <a:txBody>
                    <a:bodyPr/>
                    <a:lstStyle/>
                    <a:p>
                      <a:pPr algn="l"/>
                      <a:r>
                        <a:rPr lang="en-US" sz="2400" b="1" kern="1200" baseline="0" dirty="0" err="1">
                          <a:solidFill>
                            <a:srgbClr val="7030A0"/>
                          </a:solidFill>
                          <a:latin typeface="+mn-lt"/>
                          <a:ea typeface="+mn-ea"/>
                          <a:cs typeface="+mn-cs"/>
                        </a:rPr>
                        <a:t>Nghiên</a:t>
                      </a:r>
                      <a:r>
                        <a:rPr lang="en-US" sz="2400" b="1" kern="1200" baseline="0" dirty="0">
                          <a:solidFill>
                            <a:srgbClr val="7030A0"/>
                          </a:solidFill>
                          <a:latin typeface="+mn-lt"/>
                          <a:ea typeface="+mn-ea"/>
                          <a:cs typeface="+mn-cs"/>
                        </a:rPr>
                        <a:t> </a:t>
                      </a:r>
                      <a:r>
                        <a:rPr lang="en-US" sz="2400" b="1" kern="1200" baseline="0" dirty="0" err="1">
                          <a:solidFill>
                            <a:srgbClr val="7030A0"/>
                          </a:solidFill>
                          <a:latin typeface="+mn-lt"/>
                          <a:ea typeface="+mn-ea"/>
                          <a:cs typeface="+mn-cs"/>
                        </a:rPr>
                        <a:t>cứu</a:t>
                      </a:r>
                      <a:endParaRPr lang="en-US" sz="2400" b="1" kern="1200" dirty="0">
                        <a:solidFill>
                          <a:srgbClr val="7030A0"/>
                        </a:solidFill>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rPr>
                        <a:t>Năm</a:t>
                      </a:r>
                      <a:endParaRPr lang="en-US" sz="2400" dirty="0">
                        <a:solidFill>
                          <a:srgbClr val="7030A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cs typeface="Arial" panose="020B0604020202020204" pitchFamily="34" charset="0"/>
                        </a:rPr>
                        <a:t>Cỡ</a:t>
                      </a:r>
                      <a:r>
                        <a:rPr lang="en-US" sz="2400" baseline="0" dirty="0">
                          <a:solidFill>
                            <a:srgbClr val="7030A0"/>
                          </a:solidFill>
                          <a:latin typeface="+mn-lt"/>
                          <a:cs typeface="Arial" panose="020B0604020202020204" pitchFamily="34" charset="0"/>
                        </a:rPr>
                        <a:t> </a:t>
                      </a:r>
                      <a:r>
                        <a:rPr lang="en-US" sz="2400" baseline="0" dirty="0" err="1">
                          <a:solidFill>
                            <a:srgbClr val="7030A0"/>
                          </a:solidFill>
                          <a:latin typeface="+mn-lt"/>
                          <a:cs typeface="Arial" panose="020B0604020202020204" pitchFamily="34" charset="0"/>
                        </a:rPr>
                        <a:t>mẫu</a:t>
                      </a:r>
                      <a:endParaRPr lang="en-US" sz="2400" dirty="0">
                        <a:solidFill>
                          <a:srgbClr val="7030A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extLst>
                  <a:ext uri="{0D108BD9-81ED-4DB2-BD59-A6C34878D82A}">
                    <a16:rowId xmlns:a16="http://schemas.microsoft.com/office/drawing/2014/main" xmlns="" val="3539859392"/>
                  </a:ext>
                </a:extLst>
              </a:tr>
              <a:tr h="1295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
                      </a:r>
                      <a:r>
                        <a:rPr lang="en-US" sz="2400" dirty="0" smtClean="0">
                          <a:solidFill>
                            <a:srgbClr val="002060"/>
                          </a:solidFill>
                          <a:latin typeface="+mn-lt"/>
                          <a:cs typeface="Arial" panose="020B0604020202020204" pitchFamily="34" charset="0"/>
                        </a:rPr>
                        <a:t>ATS</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trong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các</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nhóm</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có</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nguy</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cơ</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ATS </a:t>
                      </a:r>
                      <a:r>
                        <a:rPr lang="en-US" sz="2400" baseline="0" dirty="0" err="1" smtClean="0">
                          <a:solidFill>
                            <a:srgbClr val="002060"/>
                          </a:solidFill>
                          <a:latin typeface="+mn-lt"/>
                          <a:cs typeface="Arial" panose="020B0604020202020204" pitchFamily="34" charset="0"/>
                        </a:rPr>
                        <a:t>ở</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Hà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Nội</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Đà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Nẵng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và</a:t>
                      </a:r>
                      <a:r>
                        <a:rPr lang="en-US" sz="2400" baseline="0" dirty="0" smtClean="0">
                          <a:solidFill>
                            <a:srgbClr val="002060"/>
                          </a:solidFill>
                          <a:latin typeface="+mn-lt"/>
                          <a:cs typeface="Arial" panose="020B0604020202020204" pitchFamily="34" charset="0"/>
                        </a:rPr>
                        <a:t> tp. HCM</a:t>
                      </a:r>
                      <a:endParaRPr lang="en-US" sz="2400" dirty="0" smtClean="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a:solidFill>
                            <a:srgbClr val="002060"/>
                          </a:solidFill>
                          <a:latin typeface="+mn-lt"/>
                          <a:cs typeface="+mn-cs"/>
                        </a:rPr>
                        <a:t>2011</a:t>
                      </a:r>
                      <a:endParaRPr lang="en-US" sz="24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err="1">
                          <a:solidFill>
                            <a:srgbClr val="002060"/>
                          </a:solidFill>
                          <a:latin typeface="+mn-lt"/>
                          <a:cs typeface="Arial" panose="020B0604020202020204" pitchFamily="34" charset="0"/>
                        </a:rPr>
                        <a:t>Hà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Nội</a:t>
                      </a:r>
                      <a:r>
                        <a:rPr lang="en-US" sz="2400" b="0" baseline="0" dirty="0">
                          <a:solidFill>
                            <a:srgbClr val="002060"/>
                          </a:solidFill>
                          <a:latin typeface="+mn-lt"/>
                          <a:cs typeface="Arial" panose="020B0604020202020204" pitchFamily="34" charset="0"/>
                        </a:rPr>
                        <a:t> = 100</a:t>
                      </a:r>
                    </a:p>
                    <a:p>
                      <a:pPr algn="ctr"/>
                      <a:r>
                        <a:rPr lang="en-US" sz="2400" b="0" baseline="0" dirty="0" err="1">
                          <a:solidFill>
                            <a:srgbClr val="002060"/>
                          </a:solidFill>
                          <a:latin typeface="+mn-lt"/>
                          <a:cs typeface="Arial" panose="020B0604020202020204" pitchFamily="34" charset="0"/>
                        </a:rPr>
                        <a:t>Đà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Nẵng</a:t>
                      </a:r>
                      <a:r>
                        <a:rPr lang="en-US" sz="2400" b="0" baseline="0" dirty="0">
                          <a:solidFill>
                            <a:srgbClr val="002060"/>
                          </a:solidFill>
                          <a:latin typeface="+mn-lt"/>
                          <a:cs typeface="Arial" panose="020B0604020202020204" pitchFamily="34" charset="0"/>
                        </a:rPr>
                        <a:t> = 70</a:t>
                      </a:r>
                    </a:p>
                    <a:p>
                      <a:pPr algn="ctr"/>
                      <a:r>
                        <a:rPr lang="en-US" sz="2400" b="0" baseline="0" dirty="0">
                          <a:solidFill>
                            <a:srgbClr val="002060"/>
                          </a:solidFill>
                          <a:latin typeface="+mn-lt"/>
                          <a:cs typeface="Arial" panose="020B0604020202020204" pitchFamily="34" charset="0"/>
                        </a:rPr>
                        <a:t>TP HCM = 100</a:t>
                      </a:r>
                      <a:endParaRPr lang="en-US" sz="24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930002"/>
                  </a:ext>
                </a:extLst>
              </a:tr>
              <a:tr h="1066800">
                <a:tc>
                  <a:txBody>
                    <a:bodyPr/>
                    <a:lstStyle/>
                    <a:p>
                      <a:r>
                        <a:rPr lang="en-US" sz="2400" dirty="0" err="1">
                          <a:solidFill>
                            <a:srgbClr val="002060"/>
                          </a:solidFill>
                          <a:latin typeface="+mn-lt"/>
                          <a:cs typeface="Arial" panose="020B0604020202020204" pitchFamily="34" charset="0"/>
                        </a:rPr>
                        <a:t>Sử</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dụng</a:t>
                      </a:r>
                      <a:r>
                        <a:rPr lang="en-US" sz="2400" baseline="0" dirty="0">
                          <a:solidFill>
                            <a:srgbClr val="002060"/>
                          </a:solidFill>
                          <a:latin typeface="+mn-lt"/>
                          <a:cs typeface="Arial" panose="020B0604020202020204" pitchFamily="34" charset="0"/>
                        </a:rPr>
                        <a:t> </a:t>
                      </a:r>
                      <a:r>
                        <a:rPr lang="en-US" sz="2400" dirty="0">
                          <a:solidFill>
                            <a:srgbClr val="002060"/>
                          </a:solidFill>
                          <a:latin typeface="+mn-lt"/>
                          <a:cs typeface="Arial" panose="020B0604020202020204" pitchFamily="34" charset="0"/>
                        </a:rPr>
                        <a:t>ATS</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trong</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nhóm</a:t>
                      </a:r>
                      <a:r>
                        <a:rPr lang="en-US" sz="2400" baseline="0" dirty="0">
                          <a:solidFill>
                            <a:srgbClr val="002060"/>
                          </a:solidFill>
                          <a:latin typeface="+mn-lt"/>
                          <a:cs typeface="Arial" panose="020B0604020202020204" pitchFamily="34" charset="0"/>
                        </a:rPr>
                        <a:t> FSW </a:t>
                      </a:r>
                      <a:r>
                        <a:rPr lang="en-US" sz="2400" baseline="0" dirty="0" err="1">
                          <a:solidFill>
                            <a:srgbClr val="002060"/>
                          </a:solidFill>
                          <a:latin typeface="+mn-lt"/>
                          <a:cs typeface="Arial" panose="020B0604020202020204" pitchFamily="34" charset="0"/>
                        </a:rPr>
                        <a:t>tại</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Hà</a:t>
                      </a:r>
                      <a:r>
                        <a:rPr lang="en-US" sz="2400" baseline="0" dirty="0">
                          <a:solidFill>
                            <a:srgbClr val="002060"/>
                          </a:solidFill>
                          <a:latin typeface="+mn-lt"/>
                          <a:cs typeface="Arial" panose="020B0604020202020204" pitchFamily="34" charset="0"/>
                        </a:rPr>
                        <a:t> </a:t>
                      </a:r>
                      <a:r>
                        <a:rPr lang="en-US" sz="2400" baseline="0" dirty="0" err="1">
                          <a:solidFill>
                            <a:srgbClr val="002060"/>
                          </a:solidFill>
                          <a:latin typeface="+mn-lt"/>
                          <a:cs typeface="Arial" panose="020B0604020202020204" pitchFamily="34" charset="0"/>
                        </a:rPr>
                        <a:t>Nội</a:t>
                      </a:r>
                      <a:r>
                        <a:rPr lang="en-US" sz="2400" baseline="0" dirty="0">
                          <a:solidFill>
                            <a:srgbClr val="002060"/>
                          </a:solidFill>
                          <a:latin typeface="+mn-lt"/>
                          <a:cs typeface="Arial" panose="020B0604020202020204" pitchFamily="34" charset="0"/>
                        </a:rPr>
                        <a:t> </a:t>
                      </a:r>
                      <a:endParaRPr lang="en-US" sz="240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a:solidFill>
                            <a:srgbClr val="002060"/>
                          </a:solidFill>
                          <a:latin typeface="+mn-lt"/>
                          <a:cs typeface="+mn-cs"/>
                        </a:rPr>
                        <a:t>2012</a:t>
                      </a:r>
                      <a:endParaRPr lang="en-US" sz="24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2060"/>
                          </a:solidFill>
                          <a:latin typeface="+mn-lt"/>
                          <a:cs typeface="+mn-cs"/>
                        </a:rPr>
                        <a:t>249</a:t>
                      </a:r>
                      <a:endParaRPr lang="en-US" sz="2400" b="1"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982604862"/>
                  </a:ext>
                </a:extLst>
              </a:tr>
              <a:tr h="1586689">
                <a:tc>
                  <a:txBody>
                    <a:bodyPr/>
                    <a:lstStyle/>
                    <a:p>
                      <a:r>
                        <a:rPr lang="en-US" sz="2400" b="0" dirty="0">
                          <a:solidFill>
                            <a:srgbClr val="002060"/>
                          </a:solidFill>
                          <a:latin typeface="+mn-lt"/>
                          <a:cs typeface="Arial" panose="020B0604020202020204" pitchFamily="34" charset="0"/>
                        </a:rPr>
                        <a:t>IBBS </a:t>
                      </a:r>
                      <a:r>
                        <a:rPr lang="en-US" sz="2400" b="0" dirty="0" err="1">
                          <a:solidFill>
                            <a:srgbClr val="002060"/>
                          </a:solidFill>
                          <a:latin typeface="+mn-lt"/>
                          <a:cs typeface="Arial" panose="020B0604020202020204" pitchFamily="34" charset="0"/>
                        </a:rPr>
                        <a:t>vòng</a:t>
                      </a:r>
                      <a:r>
                        <a:rPr lang="en-US" sz="2400" b="0" baseline="0" dirty="0">
                          <a:solidFill>
                            <a:srgbClr val="002060"/>
                          </a:solidFill>
                          <a:latin typeface="+mn-lt"/>
                          <a:cs typeface="Arial" panose="020B0604020202020204" pitchFamily="34" charset="0"/>
                        </a:rPr>
                        <a:t> III</a:t>
                      </a:r>
                      <a:endParaRPr lang="en-US" sz="2400" b="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kern="1200" dirty="0">
                          <a:solidFill>
                            <a:srgbClr val="002060"/>
                          </a:solidFill>
                          <a:latin typeface="+mn-lt"/>
                          <a:ea typeface="+mn-ea"/>
                          <a:cs typeface="Arial" panose="020B0604020202020204" pitchFamily="34" charset="0"/>
                        </a:rPr>
                        <a:t>2013</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vi-VN" sz="2400" b="0" kern="1200" dirty="0">
                          <a:solidFill>
                            <a:srgbClr val="002060"/>
                          </a:solidFill>
                          <a:latin typeface="Calibri" panose="020F0502020204030204" pitchFamily="34" charset="0"/>
                          <a:ea typeface="+mn-ea"/>
                          <a:cs typeface="Calibri" panose="020F0502020204030204" pitchFamily="34" charset="0"/>
                        </a:rPr>
                        <a:t>1336 </a:t>
                      </a:r>
                      <a:r>
                        <a:rPr lang="en-US" sz="2400" b="0" kern="1200" dirty="0" err="1">
                          <a:solidFill>
                            <a:srgbClr val="002060"/>
                          </a:solidFill>
                          <a:latin typeface="Calibri" panose="020F0502020204030204" pitchFamily="34" charset="0"/>
                          <a:ea typeface="+mn-ea"/>
                          <a:cs typeface="Calibri" panose="020F0502020204030204" pitchFamily="34" charset="0"/>
                        </a:rPr>
                        <a:t>mại</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dâm</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đường</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phố</a:t>
                      </a:r>
                      <a:r>
                        <a:rPr lang="en-US" sz="2400" b="0" kern="1200" baseline="0" dirty="0">
                          <a:solidFill>
                            <a:srgbClr val="002060"/>
                          </a:solidFill>
                          <a:latin typeface="Calibri" panose="020F0502020204030204" pitchFamily="34" charset="0"/>
                          <a:ea typeface="+mn-ea"/>
                          <a:cs typeface="Calibri" panose="020F0502020204030204" pitchFamily="34" charset="0"/>
                        </a:rPr>
                        <a:t> (SSW)</a:t>
                      </a:r>
                      <a:endParaRPr lang="vi-VN" sz="2400" b="0" kern="1200" dirty="0">
                        <a:solidFill>
                          <a:srgbClr val="002060"/>
                        </a:solidFill>
                        <a:latin typeface="Calibri" panose="020F0502020204030204" pitchFamily="34" charset="0"/>
                        <a:ea typeface="+mn-ea"/>
                        <a:cs typeface="Calibri" panose="020F0502020204030204" pitchFamily="34" charset="0"/>
                      </a:endParaRPr>
                    </a:p>
                    <a:p>
                      <a:pPr algn="ctr"/>
                      <a:r>
                        <a:rPr lang="vi-VN" sz="2400" b="0" kern="1200" dirty="0">
                          <a:solidFill>
                            <a:srgbClr val="002060"/>
                          </a:solidFill>
                          <a:latin typeface="Calibri" panose="020F0502020204030204" pitchFamily="34" charset="0"/>
                          <a:ea typeface="+mn-ea"/>
                          <a:cs typeface="Calibri" panose="020F0502020204030204" pitchFamily="34" charset="0"/>
                        </a:rPr>
                        <a:t>1474</a:t>
                      </a:r>
                      <a:r>
                        <a:rPr lang="vi-VN"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mại</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dâm</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nhà</a:t>
                      </a:r>
                      <a:r>
                        <a:rPr lang="en-US" sz="2400" b="0" kern="1200" baseline="0" dirty="0">
                          <a:solidFill>
                            <a:srgbClr val="002060"/>
                          </a:solidFill>
                          <a:latin typeface="Calibri" panose="020F0502020204030204" pitchFamily="34" charset="0"/>
                          <a:ea typeface="+mn-ea"/>
                          <a:cs typeface="Calibri" panose="020F0502020204030204" pitchFamily="34" charset="0"/>
                        </a:rPr>
                        <a:t> </a:t>
                      </a:r>
                      <a:r>
                        <a:rPr lang="en-US" sz="2400" b="0" kern="1200" baseline="0" dirty="0" err="1">
                          <a:solidFill>
                            <a:srgbClr val="002060"/>
                          </a:solidFill>
                          <a:latin typeface="Calibri" panose="020F0502020204030204" pitchFamily="34" charset="0"/>
                          <a:ea typeface="+mn-ea"/>
                          <a:cs typeface="Calibri" panose="020F0502020204030204" pitchFamily="34" charset="0"/>
                        </a:rPr>
                        <a:t>hàng</a:t>
                      </a:r>
                      <a:r>
                        <a:rPr lang="en-US" sz="2400" b="0" kern="1200" baseline="0" dirty="0">
                          <a:solidFill>
                            <a:srgbClr val="002060"/>
                          </a:solidFill>
                          <a:latin typeface="Calibri" panose="020F0502020204030204" pitchFamily="34" charset="0"/>
                          <a:ea typeface="+mn-ea"/>
                          <a:cs typeface="Calibri" panose="020F0502020204030204" pitchFamily="34" charset="0"/>
                        </a:rPr>
                        <a:t> (VSW)</a:t>
                      </a:r>
                      <a:r>
                        <a:rPr lang="vi-VN" sz="2400" b="0" kern="1200" baseline="0" dirty="0">
                          <a:solidFill>
                            <a:srgbClr val="002060"/>
                          </a:solidFill>
                          <a:latin typeface="Calibri" panose="020F0502020204030204" pitchFamily="34" charset="0"/>
                          <a:ea typeface="+mn-ea"/>
                          <a:cs typeface="Calibri" panose="020F0502020204030204" pitchFamily="34" charset="0"/>
                        </a:rPr>
                        <a:t>                                  </a:t>
                      </a:r>
                    </a:p>
                    <a:p>
                      <a:pPr algn="ctr"/>
                      <a:r>
                        <a:rPr lang="en-US" sz="2400" b="0" kern="1200" baseline="0" dirty="0" err="1">
                          <a:solidFill>
                            <a:srgbClr val="002060"/>
                          </a:solidFill>
                          <a:latin typeface="Calibri" panose="020F0502020204030204" pitchFamily="34" charset="0"/>
                          <a:ea typeface="+mn-ea"/>
                          <a:cs typeface="Calibri" panose="020F0502020204030204" pitchFamily="34" charset="0"/>
                        </a:rPr>
                        <a:t>tại</a:t>
                      </a:r>
                      <a:r>
                        <a:rPr lang="en-US" sz="2400" b="0" kern="1200" baseline="0" dirty="0">
                          <a:solidFill>
                            <a:srgbClr val="002060"/>
                          </a:solidFill>
                          <a:latin typeface="Calibri" panose="020F0502020204030204" pitchFamily="34" charset="0"/>
                          <a:ea typeface="+mn-ea"/>
                          <a:cs typeface="Calibri" panose="020F0502020204030204" pitchFamily="34" charset="0"/>
                        </a:rPr>
                        <a:t> 6 </a:t>
                      </a:r>
                      <a:r>
                        <a:rPr lang="en-US" sz="2400" b="0" kern="1200" baseline="0" dirty="0" err="1">
                          <a:solidFill>
                            <a:srgbClr val="002060"/>
                          </a:solidFill>
                          <a:latin typeface="Calibri" panose="020F0502020204030204" pitchFamily="34" charset="0"/>
                          <a:ea typeface="+mn-ea"/>
                          <a:cs typeface="Calibri" panose="020F0502020204030204" pitchFamily="34" charset="0"/>
                        </a:rPr>
                        <a:t>tỉnh</a:t>
                      </a:r>
                      <a:endParaRPr lang="vi-VN" sz="2400" b="0" kern="1200" dirty="0">
                        <a:solidFill>
                          <a:srgbClr val="002060"/>
                        </a:solidFill>
                        <a:latin typeface="Calibri" panose="020F0502020204030204" pitchFamily="34" charset="0"/>
                        <a:ea typeface="+mn-ea"/>
                        <a:cs typeface="Calibri" panose="020F050202020403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98626791"/>
                  </a:ext>
                </a:extLst>
              </a:tr>
            </a:tbl>
          </a:graphicData>
        </a:graphic>
      </p:graphicFrame>
    </p:spTree>
    <p:extLst>
      <p:ext uri="{BB962C8B-B14F-4D97-AF65-F5344CB8AC3E}">
        <p14:creationId xmlns:p14="http://schemas.microsoft.com/office/powerpoint/2010/main" val="344538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ATS</a:t>
            </a:r>
            <a:endParaRPr lang="vi-VN" dirty="0"/>
          </a:p>
        </p:txBody>
      </p:sp>
      <p:graphicFrame>
        <p:nvGraphicFramePr>
          <p:cNvPr id="9" name="Chart 8"/>
          <p:cNvGraphicFramePr/>
          <p:nvPr>
            <p:extLst>
              <p:ext uri="{D42A27DB-BD31-4B8C-83A1-F6EECF244321}">
                <p14:modId xmlns:p14="http://schemas.microsoft.com/office/powerpoint/2010/main" val="3559255711"/>
              </p:ext>
            </p:extLst>
          </p:nvPr>
        </p:nvGraphicFramePr>
        <p:xfrm>
          <a:off x="303628" y="1447800"/>
          <a:ext cx="8490438" cy="4868948"/>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303628" y="1047690"/>
            <a:ext cx="8840372" cy="400110"/>
          </a:xfrm>
          <a:prstGeom prst="rect">
            <a:avLst/>
          </a:prstGeom>
          <a:noFill/>
        </p:spPr>
        <p:txBody>
          <a:bodyPr wrap="square" rtlCol="0">
            <a:spAutoFit/>
          </a:bodyPr>
          <a:lstStyle/>
          <a:p>
            <a:r>
              <a:rPr lang="vi-VN" sz="2000" b="1" dirty="0"/>
              <a:t>% </a:t>
            </a:r>
            <a:r>
              <a:rPr lang="en-US" sz="2000" b="1" dirty="0" err="1"/>
              <a:t>đã</a:t>
            </a:r>
            <a:r>
              <a:rPr lang="en-US" sz="2000" b="1" dirty="0"/>
              <a:t> </a:t>
            </a:r>
            <a:r>
              <a:rPr lang="en-US" sz="2000" b="1" dirty="0" err="1"/>
              <a:t>từng</a:t>
            </a:r>
            <a:r>
              <a:rPr lang="en-US" sz="2000" b="1" dirty="0"/>
              <a:t> </a:t>
            </a:r>
            <a:r>
              <a:rPr lang="en-US" sz="2000" b="1" dirty="0" err="1"/>
              <a:t>nghe</a:t>
            </a:r>
            <a:r>
              <a:rPr lang="en-US" sz="2000" b="1" dirty="0"/>
              <a:t> </a:t>
            </a:r>
            <a:r>
              <a:rPr lang="en-US" sz="2000" b="1" dirty="0" err="1"/>
              <a:t>về</a:t>
            </a:r>
            <a:r>
              <a:rPr lang="en-US" sz="2000" b="1" dirty="0"/>
              <a:t> ATS </a:t>
            </a:r>
            <a:r>
              <a:rPr lang="en-US" sz="2000" b="1" dirty="0" err="1"/>
              <a:t>trong</a:t>
            </a:r>
            <a:r>
              <a:rPr lang="en-US" sz="2000" b="1" dirty="0"/>
              <a:t> </a:t>
            </a:r>
            <a:r>
              <a:rPr lang="en-US" sz="2000" b="1" dirty="0" err="1"/>
              <a:t>nhóm</a:t>
            </a:r>
            <a:r>
              <a:rPr lang="en-US" sz="2000" b="1" dirty="0"/>
              <a:t> FSM </a:t>
            </a:r>
            <a:r>
              <a:rPr lang="en-US" sz="2000" b="1" dirty="0" err="1"/>
              <a:t>tại</a:t>
            </a:r>
            <a:r>
              <a:rPr lang="en-US" sz="2000" b="1" dirty="0"/>
              <a:t> </a:t>
            </a:r>
            <a:r>
              <a:rPr lang="en-US" sz="2000" b="1" dirty="0" err="1"/>
              <a:t>Hà</a:t>
            </a:r>
            <a:r>
              <a:rPr lang="en-US" sz="2000" b="1" dirty="0"/>
              <a:t> </a:t>
            </a:r>
            <a:r>
              <a:rPr lang="en-US" sz="2000" b="1" dirty="0" err="1"/>
              <a:t>Nội</a:t>
            </a:r>
            <a:r>
              <a:rPr lang="en-US" sz="2000" b="1" dirty="0"/>
              <a:t>, </a:t>
            </a:r>
            <a:r>
              <a:rPr lang="en-US" sz="2000" b="1" dirty="0" err="1"/>
              <a:t>Đà</a:t>
            </a:r>
            <a:r>
              <a:rPr lang="en-US" sz="2000" b="1" dirty="0"/>
              <a:t> </a:t>
            </a:r>
            <a:r>
              <a:rPr lang="en-US" sz="2000" b="1" dirty="0" err="1"/>
              <a:t>Nẵng</a:t>
            </a:r>
            <a:r>
              <a:rPr lang="en-US" sz="2000" b="1" dirty="0"/>
              <a:t> </a:t>
            </a:r>
            <a:r>
              <a:rPr lang="en-US" sz="2000" b="1" dirty="0" err="1"/>
              <a:t>và</a:t>
            </a:r>
            <a:r>
              <a:rPr lang="en-US" sz="2000" b="1" dirty="0"/>
              <a:t> TP HCM (n = 270)</a:t>
            </a:r>
            <a:endParaRPr lang="vi-VN" sz="2000" b="1" dirty="0"/>
          </a:p>
        </p:txBody>
      </p:sp>
      <p:sp>
        <p:nvSpPr>
          <p:cNvPr id="5" name="TextBox 4"/>
          <p:cNvSpPr txBox="1"/>
          <p:nvPr/>
        </p:nvSpPr>
        <p:spPr>
          <a:xfrm>
            <a:off x="536770" y="6316748"/>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985467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24" y="228600"/>
            <a:ext cx="8229600" cy="743712"/>
          </a:xfrm>
        </p:spPr>
        <p:txBody>
          <a:bodyPr>
            <a:normAutofit/>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sz="3600" dirty="0">
                <a:solidFill>
                  <a:schemeClr val="bg1"/>
                </a:solidFill>
                <a:latin typeface="Arial" panose="020B0604020202020204" pitchFamily="34" charset="0"/>
                <a:cs typeface="Arial" panose="020B0604020202020204" pitchFamily="34" charset="0"/>
              </a:rPr>
              <a:t>ATS</a:t>
            </a:r>
            <a:endParaRPr lang="vi-VN" sz="36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1828800" y="1201501"/>
            <a:ext cx="4419600" cy="400110"/>
          </a:xfrm>
          <a:prstGeom prst="rect">
            <a:avLst/>
          </a:prstGeom>
          <a:noFill/>
        </p:spPr>
        <p:txBody>
          <a:bodyPr wrap="square" rtlCol="0">
            <a:spAutoFit/>
          </a:bodyPr>
          <a:lstStyle/>
          <a:p>
            <a:r>
              <a:rPr lang="vi-VN" sz="2000" b="1" dirty="0"/>
              <a:t>% </a:t>
            </a:r>
            <a:r>
              <a:rPr lang="en-US" sz="2000" b="1" dirty="0" err="1"/>
              <a:t>đã</a:t>
            </a:r>
            <a:r>
              <a:rPr lang="en-US" sz="2000" b="1" dirty="0"/>
              <a:t> </a:t>
            </a:r>
            <a:r>
              <a:rPr lang="en-US" sz="2000" b="1" dirty="0" err="1"/>
              <a:t>từng</a:t>
            </a:r>
            <a:r>
              <a:rPr lang="en-US" sz="2000" b="1" dirty="0"/>
              <a:t> </a:t>
            </a:r>
            <a:r>
              <a:rPr lang="en-US" sz="2000" b="1" dirty="0" err="1"/>
              <a:t>sử</a:t>
            </a:r>
            <a:r>
              <a:rPr lang="en-US" sz="2000" b="1" dirty="0"/>
              <a:t> </a:t>
            </a:r>
            <a:r>
              <a:rPr lang="en-US" sz="2000" b="1" dirty="0" err="1"/>
              <a:t>dụng</a:t>
            </a:r>
            <a:r>
              <a:rPr lang="en-US" sz="2000" b="1" dirty="0"/>
              <a:t> ATS (</a:t>
            </a:r>
            <a:r>
              <a:rPr lang="en-US" sz="2000" b="1" dirty="0" err="1"/>
              <a:t>tự</a:t>
            </a:r>
            <a:r>
              <a:rPr lang="en-US" sz="2000" b="1" dirty="0"/>
              <a:t> </a:t>
            </a:r>
            <a:r>
              <a:rPr lang="en-US" sz="2000" b="1" dirty="0" err="1"/>
              <a:t>báo</a:t>
            </a:r>
            <a:r>
              <a:rPr lang="en-US" sz="2000" b="1" dirty="0"/>
              <a:t> </a:t>
            </a:r>
            <a:r>
              <a:rPr lang="en-US" sz="2000" b="1" dirty="0" err="1"/>
              <a:t>cáo</a:t>
            </a:r>
            <a:r>
              <a:rPr lang="en-US" sz="2000" b="1" dirty="0"/>
              <a:t> )</a:t>
            </a:r>
            <a:endParaRPr lang="vi-VN" sz="2000" b="1" dirty="0"/>
          </a:p>
        </p:txBody>
      </p:sp>
      <p:graphicFrame>
        <p:nvGraphicFramePr>
          <p:cNvPr id="6" name="Chart 5"/>
          <p:cNvGraphicFramePr/>
          <p:nvPr>
            <p:extLst>
              <p:ext uri="{D42A27DB-BD31-4B8C-83A1-F6EECF244321}">
                <p14:modId xmlns:p14="http://schemas.microsoft.com/office/powerpoint/2010/main" val="284845963"/>
              </p:ext>
            </p:extLst>
          </p:nvPr>
        </p:nvGraphicFramePr>
        <p:xfrm>
          <a:off x="152400" y="1224423"/>
          <a:ext cx="8641666" cy="464297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18013" y="5980837"/>
            <a:ext cx="8575854" cy="677108"/>
          </a:xfrm>
          <a:prstGeom prst="rect">
            <a:avLst/>
          </a:prstGeom>
          <a:noFill/>
        </p:spPr>
        <p:txBody>
          <a:bodyPr wrap="square" rtlCol="0">
            <a:spAutoFit/>
          </a:bodyPr>
          <a:lstStyle/>
          <a:p>
            <a:pPr algn="just"/>
            <a:r>
              <a:rPr lang="vi-VN" sz="1200" i="1" dirty="0"/>
              <a:t>UNODC (2012), </a:t>
            </a:r>
            <a:r>
              <a:rPr lang="vi-VN" sz="1200" i="1" dirty="0" err="1"/>
              <a:t>Các</a:t>
            </a:r>
            <a:r>
              <a:rPr lang="vi-VN" sz="1200" i="1" dirty="0"/>
              <a:t> </a:t>
            </a:r>
            <a:r>
              <a:rPr lang="vi-VN" sz="1200" i="1" dirty="0" err="1"/>
              <a:t>chất</a:t>
            </a:r>
            <a:r>
              <a:rPr lang="vi-VN" sz="1200" i="1" dirty="0"/>
              <a:t> </a:t>
            </a:r>
            <a:r>
              <a:rPr lang="vi-VN" sz="1200" i="1" dirty="0" err="1"/>
              <a:t>kích</a:t>
            </a:r>
            <a:r>
              <a:rPr lang="vi-VN" sz="1200" i="1" dirty="0"/>
              <a:t> </a:t>
            </a:r>
            <a:r>
              <a:rPr lang="vi-VN" sz="1200" i="1" dirty="0" err="1"/>
              <a:t>thích</a:t>
            </a:r>
            <a:r>
              <a:rPr lang="vi-VN" sz="1200" i="1" dirty="0"/>
              <a:t> </a:t>
            </a:r>
            <a:r>
              <a:rPr lang="vi-VN" sz="1200" i="1" dirty="0" err="1"/>
              <a:t>dạng</a:t>
            </a:r>
            <a:r>
              <a:rPr lang="vi-VN" sz="1200" i="1" dirty="0"/>
              <a:t> </a:t>
            </a:r>
            <a:r>
              <a:rPr lang="vi-VN" sz="1200" i="1" dirty="0" err="1"/>
              <a:t>Amphetamine</a:t>
            </a:r>
            <a:r>
              <a:rPr lang="vi-VN" sz="1200" i="1" dirty="0"/>
              <a:t> ở </a:t>
            </a:r>
            <a:r>
              <a:rPr lang="vi-VN" sz="1200" i="1" dirty="0" err="1"/>
              <a:t>Việt</a:t>
            </a:r>
            <a:r>
              <a:rPr lang="vi-VN" sz="1200" i="1" dirty="0"/>
              <a:t> Nam –</a:t>
            </a:r>
            <a:r>
              <a:rPr lang="vi-VN" sz="1200" i="1" dirty="0" err="1"/>
              <a:t>Mức</a:t>
            </a:r>
            <a:r>
              <a:rPr lang="vi-VN" sz="1200" i="1" dirty="0"/>
              <a:t> </a:t>
            </a:r>
            <a:r>
              <a:rPr lang="vi-VN" sz="1200" i="1" dirty="0" err="1"/>
              <a:t>độ</a:t>
            </a:r>
            <a:r>
              <a:rPr lang="vi-VN" sz="1200" i="1" dirty="0"/>
              <a:t> </a:t>
            </a:r>
            <a:r>
              <a:rPr lang="vi-VN" sz="1200" i="1" dirty="0" err="1"/>
              <a:t>sẵn</a:t>
            </a:r>
            <a:r>
              <a:rPr lang="vi-VN" sz="1200" i="1" dirty="0"/>
              <a:t> </a:t>
            </a:r>
            <a:r>
              <a:rPr lang="vi-VN" sz="1200" i="1" dirty="0" err="1"/>
              <a:t>có</a:t>
            </a:r>
            <a:r>
              <a:rPr lang="vi-VN" sz="1200" i="1" dirty="0"/>
              <a:t>, </a:t>
            </a:r>
            <a:r>
              <a:rPr lang="vi-VN" sz="1200" i="1" dirty="0" err="1"/>
              <a:t>sử</a:t>
            </a:r>
            <a:r>
              <a:rPr lang="vi-VN" sz="1200" i="1" dirty="0"/>
              <a:t> </a:t>
            </a:r>
            <a:r>
              <a:rPr lang="vi-VN" sz="1200" i="1" dirty="0" err="1"/>
              <a:t>dụng</a:t>
            </a:r>
            <a:r>
              <a:rPr lang="vi-VN" sz="1200" i="1" dirty="0"/>
              <a:t> </a:t>
            </a:r>
            <a:r>
              <a:rPr lang="vi-VN" sz="1200" i="1" dirty="0" err="1"/>
              <a:t>và</a:t>
            </a:r>
            <a:r>
              <a:rPr lang="vi-VN" sz="1200" i="1" dirty="0"/>
              <a:t> </a:t>
            </a:r>
            <a:r>
              <a:rPr lang="vi-VN" sz="1200" i="1" dirty="0" err="1"/>
              <a:t>tác</a:t>
            </a:r>
            <a:r>
              <a:rPr lang="vi-VN" sz="1200" i="1" dirty="0"/>
              <a:t> </a:t>
            </a:r>
            <a:r>
              <a:rPr lang="vi-VN" sz="1200" i="1" dirty="0" err="1"/>
              <a:t>động</a:t>
            </a:r>
            <a:r>
              <a:rPr lang="vi-VN" sz="1200" i="1" dirty="0"/>
              <a:t> </a:t>
            </a:r>
            <a:r>
              <a:rPr lang="vi-VN" sz="1200" i="1" dirty="0" err="1"/>
              <a:t>tới</a:t>
            </a:r>
            <a:r>
              <a:rPr lang="vi-VN" sz="1200" i="1" dirty="0"/>
              <a:t> </a:t>
            </a:r>
            <a:r>
              <a:rPr lang="vi-VN" sz="1200" i="1" dirty="0" err="1"/>
              <a:t>sức</a:t>
            </a:r>
            <a:r>
              <a:rPr lang="vi-VN" sz="1200" i="1" dirty="0"/>
              <a:t> </a:t>
            </a:r>
            <a:r>
              <a:rPr lang="vi-VN" sz="1200" i="1" dirty="0" err="1"/>
              <a:t>khỏe</a:t>
            </a:r>
            <a:endParaRPr lang="vi-VN" sz="1200" i="1" dirty="0">
              <a:cs typeface="Arial" panose="020B0604020202020204" pitchFamily="34" charset="0"/>
            </a:endParaRPr>
          </a:p>
          <a:p>
            <a:pPr algn="just"/>
            <a:r>
              <a:rPr lang="vi-VN" sz="1300" i="1" dirty="0" err="1">
                <a:cs typeface="Arial" panose="020B0604020202020204" pitchFamily="34" charset="0"/>
              </a:rPr>
              <a:t>Hồ</a:t>
            </a:r>
            <a:r>
              <a:rPr lang="vi-VN" sz="1300" i="1" dirty="0">
                <a:cs typeface="Arial" panose="020B0604020202020204" pitchFamily="34" charset="0"/>
              </a:rPr>
              <a:t> Thị </a:t>
            </a:r>
            <a:r>
              <a:rPr lang="vi-VN" sz="1300" i="1" dirty="0" err="1">
                <a:cs typeface="Arial" panose="020B0604020202020204" pitchFamily="34" charset="0"/>
              </a:rPr>
              <a:t>Hiền</a:t>
            </a:r>
            <a:r>
              <a:rPr lang="vi-VN" sz="1300" i="1" dirty="0">
                <a:cs typeface="Arial" panose="020B0604020202020204" pitchFamily="34" charset="0"/>
              </a:rPr>
              <a:t> (2013), </a:t>
            </a:r>
            <a:r>
              <a:rPr lang="vi-VN" sz="1300" i="1" dirty="0" err="1">
                <a:cs typeface="Arial" panose="020B0604020202020204" pitchFamily="34" charset="0"/>
              </a:rPr>
              <a:t>Sử</a:t>
            </a:r>
            <a:r>
              <a:rPr lang="vi-VN" sz="1300" i="1" dirty="0">
                <a:cs typeface="Arial" panose="020B0604020202020204" pitchFamily="34" charset="0"/>
              </a:rPr>
              <a:t> </a:t>
            </a:r>
            <a:r>
              <a:rPr lang="vi-VN" sz="1300" i="1" dirty="0" err="1">
                <a:cs typeface="Arial" panose="020B0604020202020204" pitchFamily="34" charset="0"/>
              </a:rPr>
              <a:t>dụng</a:t>
            </a:r>
            <a:r>
              <a:rPr lang="vi-VN" sz="1300" i="1" dirty="0">
                <a:cs typeface="Arial" panose="020B0604020202020204" pitchFamily="34" charset="0"/>
              </a:rPr>
              <a:t> ATS trong </a:t>
            </a:r>
            <a:r>
              <a:rPr lang="vi-VN" sz="1300" i="1" dirty="0" err="1">
                <a:cs typeface="Arial" panose="020B0604020202020204" pitchFamily="34" charset="0"/>
              </a:rPr>
              <a:t>nhớm</a:t>
            </a:r>
            <a:r>
              <a:rPr lang="vi-VN" sz="1300" i="1" dirty="0">
                <a:cs typeface="Arial" panose="020B0604020202020204" pitchFamily="34" charset="0"/>
              </a:rPr>
              <a:t> FSW ở Hà </a:t>
            </a:r>
            <a:r>
              <a:rPr lang="vi-VN" sz="1300" i="1" dirty="0" err="1">
                <a:cs typeface="Arial" panose="020B0604020202020204" pitchFamily="34" charset="0"/>
              </a:rPr>
              <a:t>Nội</a:t>
            </a:r>
            <a:r>
              <a:rPr lang="vi-VN" sz="1300" i="1" dirty="0">
                <a:cs typeface="Arial" panose="020B0604020202020204" pitchFamily="34" charset="0"/>
              </a:rPr>
              <a:t>, </a:t>
            </a:r>
            <a:r>
              <a:rPr lang="vi-VN" sz="1300" i="1" dirty="0" err="1">
                <a:cs typeface="Arial" panose="020B0604020202020204" pitchFamily="34" charset="0"/>
              </a:rPr>
              <a:t>Báo</a:t>
            </a:r>
            <a:r>
              <a:rPr lang="vi-VN" sz="1300" i="1" dirty="0">
                <a:cs typeface="Arial" panose="020B0604020202020204" pitchFamily="34" charset="0"/>
              </a:rPr>
              <a:t> </a:t>
            </a:r>
            <a:r>
              <a:rPr lang="vi-VN" sz="1300" i="1" dirty="0" err="1">
                <a:cs typeface="Arial" panose="020B0604020202020204" pitchFamily="34" charset="0"/>
              </a:rPr>
              <a:t>cáo</a:t>
            </a:r>
            <a:r>
              <a:rPr lang="vi-VN" sz="1300" i="1" dirty="0">
                <a:cs typeface="Arial" panose="020B0604020202020204" pitchFamily="34" charset="0"/>
              </a:rPr>
              <a:t> </a:t>
            </a:r>
            <a:r>
              <a:rPr lang="vi-VN" sz="1300" i="1" dirty="0" err="1">
                <a:cs typeface="Arial" panose="020B0604020202020204" pitchFamily="34" charset="0"/>
              </a:rPr>
              <a:t>tại</a:t>
            </a:r>
            <a:r>
              <a:rPr lang="vi-VN" sz="1300" i="1" dirty="0">
                <a:cs typeface="Arial" panose="020B0604020202020204" pitchFamily="34" charset="0"/>
              </a:rPr>
              <a:t> </a:t>
            </a:r>
            <a:r>
              <a:rPr lang="vi-VN" sz="1300" i="1" dirty="0" err="1">
                <a:cs typeface="Arial" panose="020B0604020202020204" pitchFamily="34" charset="0"/>
              </a:rPr>
              <a:t>Hội</a:t>
            </a:r>
            <a:r>
              <a:rPr lang="vi-VN" sz="1300" i="1" dirty="0">
                <a:cs typeface="Arial" panose="020B0604020202020204" pitchFamily="34" charset="0"/>
              </a:rPr>
              <a:t> </a:t>
            </a:r>
            <a:r>
              <a:rPr lang="vi-VN" sz="1300" i="1" dirty="0" err="1">
                <a:cs typeface="Arial" panose="020B0604020202020204" pitchFamily="34" charset="0"/>
              </a:rPr>
              <a:t>nghị</a:t>
            </a:r>
            <a:r>
              <a:rPr lang="vi-VN" sz="1300" i="1" dirty="0">
                <a:cs typeface="Arial" panose="020B0604020202020204" pitchFamily="34" charset="0"/>
              </a:rPr>
              <a:t> </a:t>
            </a:r>
            <a:r>
              <a:rPr lang="vi-VN" sz="1300" i="1">
                <a:cs typeface="Arial" panose="020B0604020202020204" pitchFamily="34" charset="0"/>
              </a:rPr>
              <a:t>AIDS Quốc </a:t>
            </a:r>
            <a:r>
              <a:rPr lang="vi-VN" sz="1300" i="1" dirty="0">
                <a:cs typeface="Arial" panose="020B0604020202020204" pitchFamily="34" charset="0"/>
              </a:rPr>
              <a:t>gia </a:t>
            </a:r>
            <a:r>
              <a:rPr lang="vi-VN" sz="1300" i="1" dirty="0" err="1">
                <a:cs typeface="Arial" panose="020B0604020202020204" pitchFamily="34" charset="0"/>
              </a:rPr>
              <a:t>lần</a:t>
            </a:r>
            <a:r>
              <a:rPr lang="vi-VN" sz="1300" i="1" dirty="0">
                <a:cs typeface="Arial" panose="020B0604020202020204" pitchFamily="34" charset="0"/>
              </a:rPr>
              <a:t> </a:t>
            </a:r>
            <a:r>
              <a:rPr lang="vi-VN" sz="1300" i="1" dirty="0" err="1">
                <a:cs typeface="Arial" panose="020B0604020202020204" pitchFamily="34" charset="0"/>
              </a:rPr>
              <a:t>thứ</a:t>
            </a:r>
            <a:r>
              <a:rPr lang="vi-VN" sz="1300" i="1" dirty="0">
                <a:cs typeface="Arial" panose="020B0604020202020204" pitchFamily="34" charset="0"/>
              </a:rPr>
              <a:t> V</a:t>
            </a:r>
          </a:p>
          <a:p>
            <a:pPr algn="just"/>
            <a:r>
              <a:rPr lang="vi-VN" sz="1300" i="1" dirty="0" err="1">
                <a:cs typeface="Arial" panose="020B0604020202020204" pitchFamily="34" charset="0"/>
              </a:rPr>
              <a:t>Viện</a:t>
            </a:r>
            <a:r>
              <a:rPr lang="vi-VN" sz="1300" i="1" dirty="0">
                <a:cs typeface="Arial" panose="020B0604020202020204" pitchFamily="34" charset="0"/>
              </a:rPr>
              <a:t> VSDT TW (2015), </a:t>
            </a:r>
            <a:r>
              <a:rPr lang="vi-VN" sz="1300" i="1" dirty="0" err="1">
                <a:cs typeface="Arial" panose="020B0604020202020204" pitchFamily="34" charset="0"/>
              </a:rPr>
              <a:t>Báo</a:t>
            </a:r>
            <a:r>
              <a:rPr lang="vi-VN" sz="1300" i="1" dirty="0">
                <a:cs typeface="Arial" panose="020B0604020202020204" pitchFamily="34" charset="0"/>
              </a:rPr>
              <a:t> </a:t>
            </a:r>
            <a:r>
              <a:rPr lang="vi-VN" sz="1300" i="1" dirty="0" err="1">
                <a:cs typeface="Arial" panose="020B0604020202020204" pitchFamily="34" charset="0"/>
              </a:rPr>
              <a:t>cáo</a:t>
            </a:r>
            <a:r>
              <a:rPr lang="vi-VN" sz="1300" i="1" dirty="0">
                <a:cs typeface="Arial" panose="020B0604020202020204" pitchFamily="34" charset="0"/>
              </a:rPr>
              <a:t> </a:t>
            </a:r>
            <a:r>
              <a:rPr lang="vi-VN" sz="1300" i="1" dirty="0" err="1">
                <a:cs typeface="Arial" panose="020B0604020202020204" pitchFamily="34" charset="0"/>
              </a:rPr>
              <a:t>điều</a:t>
            </a:r>
            <a:r>
              <a:rPr lang="vi-VN" sz="1300" i="1" dirty="0">
                <a:cs typeface="Arial" panose="020B0604020202020204" pitchFamily="34" charset="0"/>
              </a:rPr>
              <a:t> tra IBBS </a:t>
            </a:r>
            <a:r>
              <a:rPr lang="vi-VN" sz="1300" i="1" dirty="0" err="1">
                <a:cs typeface="Arial" panose="020B0604020202020204" pitchFamily="34" charset="0"/>
              </a:rPr>
              <a:t>vòng</a:t>
            </a:r>
            <a:r>
              <a:rPr lang="vi-VN" sz="1300" i="1" dirty="0">
                <a:cs typeface="Arial" panose="020B0604020202020204" pitchFamily="34" charset="0"/>
              </a:rPr>
              <a:t> III năm 2013</a:t>
            </a:r>
          </a:p>
        </p:txBody>
      </p:sp>
    </p:spTree>
    <p:extLst>
      <p:ext uri="{BB962C8B-B14F-4D97-AF65-F5344CB8AC3E}">
        <p14:creationId xmlns:p14="http://schemas.microsoft.com/office/powerpoint/2010/main" val="582028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24" y="228600"/>
            <a:ext cx="8229600" cy="743712"/>
          </a:xfrm>
        </p:spPr>
        <p:txBody>
          <a:bodyPr>
            <a:normAutofit/>
          </a:bodyPr>
          <a:lstStyle/>
          <a:p>
            <a:r>
              <a:rPr lang="en-US" dirty="0"/>
              <a:t>XN </a:t>
            </a:r>
            <a:r>
              <a:rPr lang="en-US" dirty="0" err="1"/>
              <a:t>nước</a:t>
            </a:r>
            <a:r>
              <a:rPr lang="en-US" dirty="0"/>
              <a:t> </a:t>
            </a:r>
            <a:r>
              <a:rPr lang="en-US" dirty="0" err="1"/>
              <a:t>tiểu</a:t>
            </a:r>
            <a:r>
              <a:rPr lang="en-US" dirty="0"/>
              <a:t> </a:t>
            </a:r>
            <a:r>
              <a:rPr lang="en-US" dirty="0" err="1"/>
              <a:t>dương</a:t>
            </a:r>
            <a:r>
              <a:rPr lang="en-US" dirty="0"/>
              <a:t> </a:t>
            </a:r>
            <a:r>
              <a:rPr lang="en-US" dirty="0" err="1"/>
              <a:t>tính</a:t>
            </a:r>
            <a:r>
              <a:rPr lang="en-US" dirty="0"/>
              <a:t> </a:t>
            </a:r>
            <a:r>
              <a:rPr lang="en-US" dirty="0" err="1"/>
              <a:t>với</a:t>
            </a:r>
            <a:r>
              <a:rPr lang="en-US" dirty="0"/>
              <a:t> ATS</a:t>
            </a:r>
            <a:endParaRPr lang="vi-VN" sz="36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783378" y="1166653"/>
            <a:ext cx="7903422" cy="400110"/>
          </a:xfrm>
          <a:prstGeom prst="rect">
            <a:avLst/>
          </a:prstGeom>
          <a:noFill/>
        </p:spPr>
        <p:txBody>
          <a:bodyPr wrap="square" rtlCol="0">
            <a:spAutoFit/>
          </a:bodyPr>
          <a:lstStyle/>
          <a:p>
            <a:r>
              <a:rPr lang="en-US" sz="2000" b="1" dirty="0"/>
              <a:t>% XN </a:t>
            </a:r>
            <a:r>
              <a:rPr lang="en-US" sz="2000" b="1" dirty="0" err="1"/>
              <a:t>nước</a:t>
            </a:r>
            <a:r>
              <a:rPr lang="en-US" sz="2000" b="1" dirty="0"/>
              <a:t> </a:t>
            </a:r>
            <a:r>
              <a:rPr lang="en-US" sz="2000" b="1" dirty="0" err="1"/>
              <a:t>tiểu</a:t>
            </a:r>
            <a:r>
              <a:rPr lang="en-US" sz="2000" b="1" dirty="0"/>
              <a:t> </a:t>
            </a:r>
            <a:r>
              <a:rPr lang="en-US" sz="2000" b="1" dirty="0" err="1"/>
              <a:t>dương</a:t>
            </a:r>
            <a:r>
              <a:rPr lang="en-US" sz="2000" b="1" dirty="0"/>
              <a:t> </a:t>
            </a:r>
            <a:r>
              <a:rPr lang="en-US" sz="2000" b="1" dirty="0" err="1"/>
              <a:t>tính</a:t>
            </a:r>
            <a:r>
              <a:rPr lang="en-US" sz="2000" b="1" dirty="0"/>
              <a:t> </a:t>
            </a:r>
            <a:r>
              <a:rPr lang="en-US" sz="2000" b="1" dirty="0" err="1"/>
              <a:t>với</a:t>
            </a:r>
            <a:r>
              <a:rPr lang="en-US" sz="2000" b="1" dirty="0"/>
              <a:t> ATS </a:t>
            </a:r>
            <a:r>
              <a:rPr lang="en-US" sz="2000" b="1" dirty="0" err="1"/>
              <a:t>trong</a:t>
            </a:r>
            <a:r>
              <a:rPr lang="en-US" sz="2000" b="1" dirty="0"/>
              <a:t> </a:t>
            </a:r>
            <a:r>
              <a:rPr lang="en-US" sz="2000" b="1" dirty="0" err="1"/>
              <a:t>nhóm</a:t>
            </a:r>
            <a:r>
              <a:rPr lang="en-US" sz="2000" b="1" dirty="0"/>
              <a:t> SSW </a:t>
            </a:r>
            <a:r>
              <a:rPr lang="en-US" sz="2000" b="1" dirty="0" err="1"/>
              <a:t>và</a:t>
            </a:r>
            <a:r>
              <a:rPr lang="en-US" sz="2000" b="1" dirty="0"/>
              <a:t> VSW, IBBS 2013</a:t>
            </a:r>
            <a:endParaRPr lang="vi-VN" sz="2000" b="1" dirty="0"/>
          </a:p>
        </p:txBody>
      </p:sp>
      <p:graphicFrame>
        <p:nvGraphicFramePr>
          <p:cNvPr id="5" name="Chart 4"/>
          <p:cNvGraphicFramePr>
            <a:graphicFrameLocks noChangeAspect="1"/>
          </p:cNvGraphicFramePr>
          <p:nvPr>
            <p:extLst>
              <p:ext uri="{D42A27DB-BD31-4B8C-83A1-F6EECF244321}">
                <p14:modId xmlns:p14="http://schemas.microsoft.com/office/powerpoint/2010/main" val="2870049457"/>
              </p:ext>
            </p:extLst>
          </p:nvPr>
        </p:nvGraphicFramePr>
        <p:xfrm>
          <a:off x="304800" y="1676400"/>
          <a:ext cx="8382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09897" y="6465277"/>
            <a:ext cx="8575854" cy="292388"/>
          </a:xfrm>
          <a:prstGeom prst="rect">
            <a:avLst/>
          </a:prstGeom>
          <a:noFill/>
        </p:spPr>
        <p:txBody>
          <a:bodyPr wrap="square" rtlCol="0">
            <a:spAutoFit/>
          </a:bodyPr>
          <a:lstStyle/>
          <a:p>
            <a:pPr algn="just"/>
            <a:r>
              <a:rPr lang="vi-VN" sz="1300" i="1" dirty="0" err="1">
                <a:cs typeface="Arial" panose="020B0604020202020204" pitchFamily="34" charset="0"/>
              </a:rPr>
              <a:t>Viện</a:t>
            </a:r>
            <a:r>
              <a:rPr lang="vi-VN" sz="1300" i="1" dirty="0">
                <a:cs typeface="Arial" panose="020B0604020202020204" pitchFamily="34" charset="0"/>
              </a:rPr>
              <a:t> VSDT TW (2015), </a:t>
            </a:r>
            <a:r>
              <a:rPr lang="vi-VN" sz="1300" i="1" dirty="0" err="1">
                <a:cs typeface="Arial" panose="020B0604020202020204" pitchFamily="34" charset="0"/>
              </a:rPr>
              <a:t>Báo</a:t>
            </a:r>
            <a:r>
              <a:rPr lang="vi-VN" sz="1300" i="1" dirty="0">
                <a:cs typeface="Arial" panose="020B0604020202020204" pitchFamily="34" charset="0"/>
              </a:rPr>
              <a:t> </a:t>
            </a:r>
            <a:r>
              <a:rPr lang="vi-VN" sz="1300" i="1" dirty="0" err="1">
                <a:cs typeface="Arial" panose="020B0604020202020204" pitchFamily="34" charset="0"/>
              </a:rPr>
              <a:t>cáo</a:t>
            </a:r>
            <a:r>
              <a:rPr lang="vi-VN" sz="1300" i="1" dirty="0">
                <a:cs typeface="Arial" panose="020B0604020202020204" pitchFamily="34" charset="0"/>
              </a:rPr>
              <a:t> </a:t>
            </a:r>
            <a:r>
              <a:rPr lang="vi-VN" sz="1300" i="1" dirty="0" err="1">
                <a:cs typeface="Arial" panose="020B0604020202020204" pitchFamily="34" charset="0"/>
              </a:rPr>
              <a:t>điều</a:t>
            </a:r>
            <a:r>
              <a:rPr lang="vi-VN" sz="1300" i="1" dirty="0">
                <a:cs typeface="Arial" panose="020B0604020202020204" pitchFamily="34" charset="0"/>
              </a:rPr>
              <a:t> tra IBBS </a:t>
            </a:r>
            <a:r>
              <a:rPr lang="vi-VN" sz="1300" i="1" dirty="0" err="1">
                <a:cs typeface="Arial" panose="020B0604020202020204" pitchFamily="34" charset="0"/>
              </a:rPr>
              <a:t>vòng</a:t>
            </a:r>
            <a:r>
              <a:rPr lang="vi-VN" sz="1300" i="1" dirty="0">
                <a:cs typeface="Arial" panose="020B0604020202020204" pitchFamily="34" charset="0"/>
              </a:rPr>
              <a:t> III năm 2013</a:t>
            </a:r>
          </a:p>
        </p:txBody>
      </p:sp>
    </p:spTree>
    <p:extLst>
      <p:ext uri="{BB962C8B-B14F-4D97-AF65-F5344CB8AC3E}">
        <p14:creationId xmlns:p14="http://schemas.microsoft.com/office/powerpoint/2010/main" val="793116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435" y="152400"/>
            <a:ext cx="8229600" cy="743712"/>
          </a:xfrm>
        </p:spPr>
        <p:txBody>
          <a:bodyPr>
            <a:normAutofit/>
          </a:bodyPr>
          <a:lstStyle/>
          <a:p>
            <a:r>
              <a:rPr lang="en-US" dirty="0" err="1">
                <a:latin typeface="Arial" panose="020B0604020202020204" pitchFamily="34" charset="0"/>
                <a:cs typeface="Arial" panose="020B0604020202020204" pitchFamily="34" charset="0"/>
              </a:rPr>
              <a:t>Lí</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lần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ATS</a:t>
            </a:r>
            <a:endParaRPr lang="en-US" sz="36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219200"/>
            <a:ext cx="8229600" cy="5105400"/>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lgn="just">
              <a:lnSpc>
                <a:spcPct val="110000"/>
              </a:lnSpc>
            </a:pPr>
            <a:r>
              <a:rPr lang="vi-VN" i="1" dirty="0">
                <a:solidFill>
                  <a:srgbClr val="002060"/>
                </a:solidFill>
              </a:rPr>
              <a:t>“…</a:t>
            </a:r>
            <a:r>
              <a:rPr lang="vi-VN" i="1" dirty="0" err="1">
                <a:solidFill>
                  <a:srgbClr val="002060"/>
                </a:solidFill>
              </a:rPr>
              <a:t>Có</a:t>
            </a:r>
            <a:r>
              <a:rPr lang="vi-VN" i="1" dirty="0">
                <a:solidFill>
                  <a:srgbClr val="002060"/>
                </a:solidFill>
              </a:rPr>
              <a:t> </a:t>
            </a:r>
            <a:r>
              <a:rPr lang="vi-VN" i="1" dirty="0" err="1">
                <a:solidFill>
                  <a:srgbClr val="002060"/>
                </a:solidFill>
              </a:rPr>
              <a:t>người</a:t>
            </a:r>
            <a:r>
              <a:rPr lang="vi-VN" i="1" dirty="0">
                <a:solidFill>
                  <a:srgbClr val="002060"/>
                </a:solidFill>
              </a:rPr>
              <a:t> </a:t>
            </a:r>
            <a:r>
              <a:rPr lang="vi-VN" i="1" dirty="0" err="1">
                <a:solidFill>
                  <a:srgbClr val="002060"/>
                </a:solidFill>
              </a:rPr>
              <a:t>rủ</a:t>
            </a:r>
            <a:r>
              <a:rPr lang="vi-VN" i="1" dirty="0">
                <a:solidFill>
                  <a:srgbClr val="002060"/>
                </a:solidFill>
              </a:rPr>
              <a:t> </a:t>
            </a:r>
            <a:r>
              <a:rPr lang="vi-VN" i="1" dirty="0" err="1">
                <a:solidFill>
                  <a:srgbClr val="002060"/>
                </a:solidFill>
              </a:rPr>
              <a:t>mình</a:t>
            </a:r>
            <a:r>
              <a:rPr lang="vi-VN" i="1" dirty="0">
                <a:solidFill>
                  <a:srgbClr val="002060"/>
                </a:solidFill>
              </a:rPr>
              <a:t>, ai </a:t>
            </a:r>
            <a:r>
              <a:rPr lang="vi-VN" i="1" dirty="0" err="1">
                <a:solidFill>
                  <a:srgbClr val="002060"/>
                </a:solidFill>
              </a:rPr>
              <a:t>cũng</a:t>
            </a:r>
            <a:r>
              <a:rPr lang="vi-VN" i="1" dirty="0">
                <a:solidFill>
                  <a:srgbClr val="002060"/>
                </a:solidFill>
              </a:rPr>
              <a:t> </a:t>
            </a:r>
            <a:r>
              <a:rPr lang="vi-VN" i="1" dirty="0" err="1">
                <a:solidFill>
                  <a:srgbClr val="002060"/>
                </a:solidFill>
              </a:rPr>
              <a:t>thế</a:t>
            </a:r>
            <a:r>
              <a:rPr lang="vi-VN" i="1" dirty="0">
                <a:solidFill>
                  <a:srgbClr val="002060"/>
                </a:solidFill>
              </a:rPr>
              <a:t>, </a:t>
            </a:r>
            <a:r>
              <a:rPr lang="vi-VN" i="1" dirty="0" err="1">
                <a:solidFill>
                  <a:srgbClr val="002060"/>
                </a:solidFill>
              </a:rPr>
              <a:t>kể</a:t>
            </a:r>
            <a:r>
              <a:rPr lang="vi-VN" i="1" dirty="0">
                <a:solidFill>
                  <a:srgbClr val="002060"/>
                </a:solidFill>
              </a:rPr>
              <a:t> </a:t>
            </a:r>
            <a:r>
              <a:rPr lang="vi-VN" i="1" dirty="0" err="1">
                <a:solidFill>
                  <a:srgbClr val="002060"/>
                </a:solidFill>
              </a:rPr>
              <a:t>cả</a:t>
            </a:r>
            <a:r>
              <a:rPr lang="vi-VN" i="1" dirty="0">
                <a:solidFill>
                  <a:srgbClr val="002060"/>
                </a:solidFill>
              </a:rPr>
              <a:t> </a:t>
            </a:r>
            <a:r>
              <a:rPr lang="vi-VN" i="1" dirty="0" err="1">
                <a:solidFill>
                  <a:srgbClr val="002060"/>
                </a:solidFill>
              </a:rPr>
              <a:t>nghiện</a:t>
            </a:r>
            <a:r>
              <a:rPr lang="vi-VN" i="1" dirty="0">
                <a:solidFill>
                  <a:srgbClr val="002060"/>
                </a:solidFill>
              </a:rPr>
              <a:t> </a:t>
            </a:r>
            <a:r>
              <a:rPr lang="vi-VN" i="1" dirty="0" err="1">
                <a:solidFill>
                  <a:srgbClr val="002060"/>
                </a:solidFill>
              </a:rPr>
              <a:t>bất</a:t>
            </a:r>
            <a:r>
              <a:rPr lang="vi-VN" i="1" dirty="0">
                <a:solidFill>
                  <a:srgbClr val="002060"/>
                </a:solidFill>
              </a:rPr>
              <a:t> </a:t>
            </a:r>
            <a:r>
              <a:rPr lang="vi-VN" i="1" dirty="0" err="1">
                <a:solidFill>
                  <a:srgbClr val="002060"/>
                </a:solidFill>
              </a:rPr>
              <a:t>cứ</a:t>
            </a:r>
            <a:r>
              <a:rPr lang="vi-VN" i="1" dirty="0">
                <a:solidFill>
                  <a:srgbClr val="002060"/>
                </a:solidFill>
              </a:rPr>
              <a:t> </a:t>
            </a:r>
            <a:r>
              <a:rPr lang="vi-VN" i="1" dirty="0" err="1">
                <a:solidFill>
                  <a:srgbClr val="002060"/>
                </a:solidFill>
              </a:rPr>
              <a:t>một</a:t>
            </a:r>
            <a:r>
              <a:rPr lang="vi-VN" i="1" dirty="0">
                <a:solidFill>
                  <a:srgbClr val="002060"/>
                </a:solidFill>
              </a:rPr>
              <a:t> </a:t>
            </a:r>
            <a:r>
              <a:rPr lang="vi-VN" i="1" dirty="0" err="1">
                <a:solidFill>
                  <a:srgbClr val="002060"/>
                </a:solidFill>
              </a:rPr>
              <a:t>cái</a:t>
            </a:r>
            <a:r>
              <a:rPr lang="vi-VN" i="1" dirty="0">
                <a:solidFill>
                  <a:srgbClr val="002060"/>
                </a:solidFill>
              </a:rPr>
              <a:t> </a:t>
            </a:r>
            <a:r>
              <a:rPr lang="vi-VN" i="1" dirty="0" err="1">
                <a:solidFill>
                  <a:srgbClr val="002060"/>
                </a:solidFill>
              </a:rPr>
              <a:t>gì</a:t>
            </a:r>
            <a:r>
              <a:rPr lang="vi-VN" i="1" dirty="0">
                <a:solidFill>
                  <a:srgbClr val="002060"/>
                </a:solidFill>
              </a:rPr>
              <a:t> </a:t>
            </a:r>
            <a:r>
              <a:rPr lang="vi-VN" i="1" dirty="0" err="1">
                <a:solidFill>
                  <a:srgbClr val="002060"/>
                </a:solidFill>
              </a:rPr>
              <a:t>đều</a:t>
            </a:r>
            <a:r>
              <a:rPr lang="vi-VN" i="1" dirty="0">
                <a:solidFill>
                  <a:srgbClr val="002060"/>
                </a:solidFill>
              </a:rPr>
              <a:t> </a:t>
            </a:r>
            <a:r>
              <a:rPr lang="vi-VN" i="1" dirty="0" err="1">
                <a:solidFill>
                  <a:srgbClr val="002060"/>
                </a:solidFill>
              </a:rPr>
              <a:t>phải</a:t>
            </a:r>
            <a:r>
              <a:rPr lang="vi-VN" i="1" dirty="0">
                <a:solidFill>
                  <a:srgbClr val="002060"/>
                </a:solidFill>
              </a:rPr>
              <a:t> </a:t>
            </a:r>
            <a:r>
              <a:rPr lang="vi-VN" i="1" dirty="0" err="1">
                <a:solidFill>
                  <a:srgbClr val="002060"/>
                </a:solidFill>
              </a:rPr>
              <a:t>có</a:t>
            </a:r>
            <a:r>
              <a:rPr lang="vi-VN" i="1" dirty="0">
                <a:solidFill>
                  <a:srgbClr val="002060"/>
                </a:solidFill>
              </a:rPr>
              <a:t> </a:t>
            </a:r>
            <a:r>
              <a:rPr lang="vi-VN" i="1" dirty="0" err="1">
                <a:solidFill>
                  <a:srgbClr val="002060"/>
                </a:solidFill>
              </a:rPr>
              <a:t>người</a:t>
            </a:r>
            <a:r>
              <a:rPr lang="vi-VN" i="1" dirty="0">
                <a:solidFill>
                  <a:srgbClr val="002060"/>
                </a:solidFill>
              </a:rPr>
              <a:t> </a:t>
            </a:r>
            <a:r>
              <a:rPr lang="vi-VN" i="1" dirty="0" err="1">
                <a:solidFill>
                  <a:srgbClr val="002060"/>
                </a:solidFill>
              </a:rPr>
              <a:t>rủ</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mới</a:t>
            </a:r>
            <a:r>
              <a:rPr lang="vi-VN" i="1" dirty="0">
                <a:solidFill>
                  <a:srgbClr val="002060"/>
                </a:solidFill>
              </a:rPr>
              <a:t> chơi </a:t>
            </a:r>
            <a:r>
              <a:rPr lang="vi-VN" i="1" dirty="0" err="1">
                <a:solidFill>
                  <a:srgbClr val="002060"/>
                </a:solidFill>
              </a:rPr>
              <a:t>tại</a:t>
            </a:r>
            <a:r>
              <a:rPr lang="vi-VN" i="1" dirty="0">
                <a:solidFill>
                  <a:srgbClr val="002060"/>
                </a:solidFill>
              </a:rPr>
              <a:t> </a:t>
            </a:r>
            <a:r>
              <a:rPr lang="vi-VN" i="1" dirty="0" err="1">
                <a:solidFill>
                  <a:srgbClr val="002060"/>
                </a:solidFill>
              </a:rPr>
              <a:t>vì</a:t>
            </a:r>
            <a:r>
              <a:rPr lang="vi-VN" i="1" dirty="0">
                <a:solidFill>
                  <a:srgbClr val="002060"/>
                </a:solidFill>
              </a:rPr>
              <a:t> </a:t>
            </a:r>
            <a:r>
              <a:rPr lang="vi-VN" i="1" dirty="0" err="1">
                <a:solidFill>
                  <a:srgbClr val="002060"/>
                </a:solidFill>
              </a:rPr>
              <a:t>chẳng</a:t>
            </a:r>
            <a:r>
              <a:rPr lang="vi-VN" i="1" dirty="0">
                <a:solidFill>
                  <a:srgbClr val="002060"/>
                </a:solidFill>
              </a:rPr>
              <a:t> ai </a:t>
            </a:r>
            <a:r>
              <a:rPr lang="vi-VN" i="1" dirty="0" err="1">
                <a:solidFill>
                  <a:srgbClr val="002060"/>
                </a:solidFill>
              </a:rPr>
              <a:t>tự</a:t>
            </a:r>
            <a:r>
              <a:rPr lang="vi-VN" i="1" dirty="0">
                <a:solidFill>
                  <a:srgbClr val="002060"/>
                </a:solidFill>
              </a:rPr>
              <a:t> dưng đi chơi </a:t>
            </a:r>
            <a:r>
              <a:rPr lang="vi-VN" i="1" dirty="0" err="1">
                <a:solidFill>
                  <a:srgbClr val="002060"/>
                </a:solidFill>
              </a:rPr>
              <a:t>những</a:t>
            </a:r>
            <a:r>
              <a:rPr lang="vi-VN" i="1" dirty="0">
                <a:solidFill>
                  <a:srgbClr val="002060"/>
                </a:solidFill>
              </a:rPr>
              <a:t> </a:t>
            </a:r>
            <a:r>
              <a:rPr lang="vi-VN" i="1" dirty="0" err="1">
                <a:solidFill>
                  <a:srgbClr val="002060"/>
                </a:solidFill>
              </a:rPr>
              <a:t>cái</a:t>
            </a:r>
            <a:r>
              <a:rPr lang="vi-VN" i="1" dirty="0">
                <a:solidFill>
                  <a:srgbClr val="002060"/>
                </a:solidFill>
              </a:rPr>
              <a:t> </a:t>
            </a:r>
            <a:r>
              <a:rPr lang="vi-VN" i="1" dirty="0" err="1">
                <a:solidFill>
                  <a:srgbClr val="002060"/>
                </a:solidFill>
              </a:rPr>
              <a:t>đấy</a:t>
            </a:r>
            <a:r>
              <a:rPr lang="vi-VN" i="1" dirty="0">
                <a:solidFill>
                  <a:srgbClr val="002060"/>
                </a:solidFill>
              </a:rPr>
              <a:t> </a:t>
            </a:r>
            <a:r>
              <a:rPr lang="vi-VN" i="1" dirty="0" err="1">
                <a:solidFill>
                  <a:srgbClr val="002060"/>
                </a:solidFill>
              </a:rPr>
              <a:t>cả</a:t>
            </a:r>
            <a:r>
              <a:rPr lang="vi-VN" i="1" dirty="0">
                <a:solidFill>
                  <a:srgbClr val="002060"/>
                </a:solidFill>
              </a:rPr>
              <a:t>, </a:t>
            </a:r>
            <a:r>
              <a:rPr lang="vi-VN" i="1" dirty="0" err="1">
                <a:solidFill>
                  <a:srgbClr val="002060"/>
                </a:solidFill>
              </a:rPr>
              <a:t>tại</a:t>
            </a:r>
            <a:r>
              <a:rPr lang="vi-VN" i="1" dirty="0">
                <a:solidFill>
                  <a:srgbClr val="002060"/>
                </a:solidFill>
              </a:rPr>
              <a:t> </a:t>
            </a:r>
            <a:r>
              <a:rPr lang="vi-VN" i="1" dirty="0" err="1">
                <a:solidFill>
                  <a:srgbClr val="002060"/>
                </a:solidFill>
              </a:rPr>
              <a:t>vì</a:t>
            </a:r>
            <a:r>
              <a:rPr lang="vi-VN" i="1" dirty="0">
                <a:solidFill>
                  <a:srgbClr val="002060"/>
                </a:solidFill>
              </a:rPr>
              <a:t> </a:t>
            </a:r>
            <a:r>
              <a:rPr lang="vi-VN" i="1" dirty="0" err="1">
                <a:solidFill>
                  <a:srgbClr val="002060"/>
                </a:solidFill>
              </a:rPr>
              <a:t>mình</a:t>
            </a:r>
            <a:r>
              <a:rPr lang="vi-VN" i="1" dirty="0">
                <a:solidFill>
                  <a:srgbClr val="002060"/>
                </a:solidFill>
              </a:rPr>
              <a:t> không </a:t>
            </a:r>
            <a:r>
              <a:rPr lang="vi-VN" i="1" dirty="0" err="1">
                <a:solidFill>
                  <a:srgbClr val="002060"/>
                </a:solidFill>
              </a:rPr>
              <a:t>biết</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chẳng</a:t>
            </a:r>
            <a:r>
              <a:rPr lang="vi-VN" i="1" dirty="0">
                <a:solidFill>
                  <a:srgbClr val="002060"/>
                </a:solidFill>
              </a:rPr>
              <a:t> bao </a:t>
            </a:r>
            <a:r>
              <a:rPr lang="vi-VN" i="1" dirty="0" err="1">
                <a:solidFill>
                  <a:srgbClr val="002060"/>
                </a:solidFill>
              </a:rPr>
              <a:t>giờ</a:t>
            </a:r>
            <a:r>
              <a:rPr lang="vi-VN" i="1" dirty="0">
                <a:solidFill>
                  <a:srgbClr val="002060"/>
                </a:solidFill>
              </a:rPr>
              <a:t> </a:t>
            </a:r>
            <a:r>
              <a:rPr lang="vi-VN" i="1" dirty="0" err="1">
                <a:solidFill>
                  <a:srgbClr val="002060"/>
                </a:solidFill>
              </a:rPr>
              <a:t>mình</a:t>
            </a:r>
            <a:r>
              <a:rPr lang="vi-VN" i="1" dirty="0">
                <a:solidFill>
                  <a:srgbClr val="002060"/>
                </a:solidFill>
              </a:rPr>
              <a:t> chơi, </a:t>
            </a:r>
            <a:r>
              <a:rPr lang="vi-VN" i="1" dirty="0" err="1">
                <a:solidFill>
                  <a:srgbClr val="002060"/>
                </a:solidFill>
              </a:rPr>
              <a:t>có</a:t>
            </a:r>
            <a:r>
              <a:rPr lang="vi-VN" i="1" dirty="0">
                <a:solidFill>
                  <a:srgbClr val="002060"/>
                </a:solidFill>
              </a:rPr>
              <a:t> </a:t>
            </a:r>
            <a:r>
              <a:rPr lang="vi-VN" i="1" dirty="0" err="1">
                <a:solidFill>
                  <a:srgbClr val="002060"/>
                </a:solidFill>
              </a:rPr>
              <a:t>người</a:t>
            </a:r>
            <a:r>
              <a:rPr lang="vi-VN" i="1" dirty="0">
                <a:solidFill>
                  <a:srgbClr val="002060"/>
                </a:solidFill>
              </a:rPr>
              <a:t> </a:t>
            </a:r>
            <a:r>
              <a:rPr lang="vi-VN" i="1" dirty="0" err="1">
                <a:solidFill>
                  <a:srgbClr val="002060"/>
                </a:solidFill>
              </a:rPr>
              <a:t>rủ</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mới</a:t>
            </a:r>
            <a:r>
              <a:rPr lang="vi-VN" i="1" dirty="0">
                <a:solidFill>
                  <a:srgbClr val="002060"/>
                </a:solidFill>
              </a:rPr>
              <a:t> chơi. (</a:t>
            </a:r>
            <a:r>
              <a:rPr lang="vi-VN" i="1" dirty="0" err="1">
                <a:solidFill>
                  <a:srgbClr val="002060"/>
                </a:solidFill>
              </a:rPr>
              <a:t>MDNH_Quận</a:t>
            </a:r>
            <a:r>
              <a:rPr lang="vi-VN" i="1" dirty="0">
                <a:solidFill>
                  <a:srgbClr val="002060"/>
                </a:solidFill>
              </a:rPr>
              <a:t> Hai </a:t>
            </a:r>
            <a:r>
              <a:rPr lang="vi-VN" i="1" dirty="0" err="1">
                <a:solidFill>
                  <a:srgbClr val="002060"/>
                </a:solidFill>
              </a:rPr>
              <a:t>Bà</a:t>
            </a:r>
            <a:r>
              <a:rPr lang="vi-VN" i="1" dirty="0">
                <a:solidFill>
                  <a:srgbClr val="002060"/>
                </a:solidFill>
              </a:rPr>
              <a:t> Trưng)”</a:t>
            </a:r>
          </a:p>
          <a:p>
            <a:pPr algn="just">
              <a:lnSpc>
                <a:spcPct val="110000"/>
              </a:lnSpc>
            </a:pPr>
            <a:r>
              <a:rPr lang="vi-VN" i="1" dirty="0">
                <a:solidFill>
                  <a:srgbClr val="002060"/>
                </a:solidFill>
              </a:rPr>
              <a:t>“</a:t>
            </a:r>
            <a:r>
              <a:rPr lang="vi-VN" i="1" dirty="0" err="1">
                <a:solidFill>
                  <a:srgbClr val="002060"/>
                </a:solidFill>
              </a:rPr>
              <a:t>Đẳng</a:t>
            </a:r>
            <a:r>
              <a:rPr lang="vi-VN" i="1" dirty="0">
                <a:solidFill>
                  <a:srgbClr val="002060"/>
                </a:solidFill>
              </a:rPr>
              <a:t> </a:t>
            </a:r>
            <a:r>
              <a:rPr lang="vi-VN" i="1" dirty="0" err="1">
                <a:solidFill>
                  <a:srgbClr val="002060"/>
                </a:solidFill>
              </a:rPr>
              <a:t>cấp</a:t>
            </a:r>
            <a:r>
              <a:rPr lang="vi-VN" i="1" dirty="0">
                <a:solidFill>
                  <a:srgbClr val="002060"/>
                </a:solidFill>
              </a:rPr>
              <a:t> </a:t>
            </a:r>
            <a:r>
              <a:rPr lang="vi-VN" i="1" dirty="0" err="1">
                <a:solidFill>
                  <a:srgbClr val="002060"/>
                </a:solidFill>
              </a:rPr>
              <a:t>là</a:t>
            </a:r>
            <a:r>
              <a:rPr lang="vi-VN" i="1" dirty="0">
                <a:solidFill>
                  <a:srgbClr val="002060"/>
                </a:solidFill>
              </a:rPr>
              <a:t> </a:t>
            </a:r>
            <a:r>
              <a:rPr lang="vi-VN" i="1" dirty="0" err="1">
                <a:solidFill>
                  <a:srgbClr val="002060"/>
                </a:solidFill>
              </a:rPr>
              <a:t>đối</a:t>
            </a:r>
            <a:r>
              <a:rPr lang="vi-VN" i="1" dirty="0">
                <a:solidFill>
                  <a:srgbClr val="002060"/>
                </a:solidFill>
              </a:rPr>
              <a:t> </a:t>
            </a:r>
            <a:r>
              <a:rPr lang="vi-VN" i="1" dirty="0" err="1">
                <a:solidFill>
                  <a:srgbClr val="002060"/>
                </a:solidFill>
              </a:rPr>
              <a:t>với</a:t>
            </a:r>
            <a:r>
              <a:rPr lang="vi-VN" i="1" dirty="0">
                <a:solidFill>
                  <a:srgbClr val="002060"/>
                </a:solidFill>
              </a:rPr>
              <a:t> chung </a:t>
            </a:r>
            <a:r>
              <a:rPr lang="vi-VN" i="1" dirty="0" err="1">
                <a:solidFill>
                  <a:srgbClr val="002060"/>
                </a:solidFill>
              </a:rPr>
              <a:t>các</a:t>
            </a:r>
            <a:r>
              <a:rPr lang="vi-VN" i="1" dirty="0">
                <a:solidFill>
                  <a:srgbClr val="002060"/>
                </a:solidFill>
              </a:rPr>
              <a:t> </a:t>
            </a:r>
            <a:r>
              <a:rPr lang="vi-VN" i="1" dirty="0" err="1">
                <a:solidFill>
                  <a:srgbClr val="002060"/>
                </a:solidFill>
              </a:rPr>
              <a:t>chị</a:t>
            </a:r>
            <a:r>
              <a:rPr lang="vi-VN" i="1" dirty="0">
                <a:solidFill>
                  <a:srgbClr val="002060"/>
                </a:solidFill>
              </a:rPr>
              <a:t> em </a:t>
            </a:r>
            <a:r>
              <a:rPr lang="vi-VN" i="1" dirty="0" err="1">
                <a:solidFill>
                  <a:srgbClr val="002060"/>
                </a:solidFill>
              </a:rPr>
              <a:t>làm</a:t>
            </a:r>
            <a:r>
              <a:rPr lang="vi-VN" i="1" dirty="0">
                <a:solidFill>
                  <a:srgbClr val="002060"/>
                </a:solidFill>
              </a:rPr>
              <a:t> chung </a:t>
            </a:r>
            <a:r>
              <a:rPr lang="vi-VN" i="1" dirty="0" err="1">
                <a:solidFill>
                  <a:srgbClr val="002060"/>
                </a:solidFill>
              </a:rPr>
              <a:t>ngành</a:t>
            </a:r>
            <a:r>
              <a:rPr lang="vi-VN" i="1" dirty="0">
                <a:solidFill>
                  <a:srgbClr val="002060"/>
                </a:solidFill>
              </a:rPr>
              <a:t> </a:t>
            </a:r>
            <a:r>
              <a:rPr lang="vi-VN" i="1" dirty="0" err="1">
                <a:solidFill>
                  <a:srgbClr val="002060"/>
                </a:solidFill>
              </a:rPr>
              <a:t>với</a:t>
            </a:r>
            <a:r>
              <a:rPr lang="vi-VN" i="1" dirty="0">
                <a:solidFill>
                  <a:srgbClr val="002060"/>
                </a:solidFill>
              </a:rPr>
              <a:t> </a:t>
            </a:r>
            <a:r>
              <a:rPr lang="vi-VN" i="1" dirty="0" err="1">
                <a:solidFill>
                  <a:srgbClr val="002060"/>
                </a:solidFill>
              </a:rPr>
              <a:t>chị</a:t>
            </a:r>
            <a:r>
              <a:rPr lang="vi-VN" i="1" dirty="0">
                <a:solidFill>
                  <a:srgbClr val="002060"/>
                </a:solidFill>
              </a:rPr>
              <a:t>, ở </a:t>
            </a:r>
            <a:r>
              <a:rPr lang="vi-VN" i="1" dirty="0" err="1">
                <a:solidFill>
                  <a:srgbClr val="002060"/>
                </a:solidFill>
              </a:rPr>
              <a:t>với</a:t>
            </a:r>
            <a:r>
              <a:rPr lang="vi-VN" i="1" dirty="0">
                <a:solidFill>
                  <a:srgbClr val="002060"/>
                </a:solidFill>
              </a:rPr>
              <a:t> </a:t>
            </a:r>
            <a:r>
              <a:rPr lang="vi-VN" i="1" dirty="0" err="1">
                <a:solidFill>
                  <a:srgbClr val="002060"/>
                </a:solidFill>
              </a:rPr>
              <a:t>chị</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người</a:t>
            </a:r>
            <a:r>
              <a:rPr lang="vi-VN" i="1" dirty="0">
                <a:solidFill>
                  <a:srgbClr val="002060"/>
                </a:solidFill>
              </a:rPr>
              <a:t> ta </a:t>
            </a:r>
            <a:r>
              <a:rPr lang="vi-VN" i="1" dirty="0" err="1">
                <a:solidFill>
                  <a:srgbClr val="002060"/>
                </a:solidFill>
              </a:rPr>
              <a:t>sẽ</a:t>
            </a:r>
            <a:r>
              <a:rPr lang="vi-VN" i="1" dirty="0">
                <a:solidFill>
                  <a:srgbClr val="002060"/>
                </a:solidFill>
              </a:rPr>
              <a:t> </a:t>
            </a:r>
            <a:r>
              <a:rPr lang="vi-VN" i="1" dirty="0" err="1">
                <a:solidFill>
                  <a:srgbClr val="002060"/>
                </a:solidFill>
              </a:rPr>
              <a:t>nhìn</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bằng</a:t>
            </a:r>
            <a:r>
              <a:rPr lang="vi-VN" i="1" dirty="0">
                <a:solidFill>
                  <a:srgbClr val="002060"/>
                </a:solidFill>
              </a:rPr>
              <a:t> con </a:t>
            </a:r>
            <a:r>
              <a:rPr lang="vi-VN" i="1" dirty="0" err="1">
                <a:solidFill>
                  <a:srgbClr val="002060"/>
                </a:solidFill>
              </a:rPr>
              <a:t>mắt</a:t>
            </a:r>
            <a:r>
              <a:rPr lang="vi-VN" i="1" dirty="0">
                <a:solidFill>
                  <a:srgbClr val="002060"/>
                </a:solidFill>
              </a:rPr>
              <a:t> </a:t>
            </a:r>
            <a:r>
              <a:rPr lang="vi-VN" i="1" dirty="0" err="1">
                <a:solidFill>
                  <a:srgbClr val="002060"/>
                </a:solidFill>
              </a:rPr>
              <a:t>khác</a:t>
            </a:r>
            <a:r>
              <a:rPr lang="vi-VN" i="1" dirty="0">
                <a:solidFill>
                  <a:srgbClr val="002060"/>
                </a:solidFill>
              </a:rPr>
              <a:t>. </a:t>
            </a:r>
            <a:r>
              <a:rPr lang="vi-VN" i="1" dirty="0" err="1">
                <a:solidFill>
                  <a:srgbClr val="002060"/>
                </a:solidFill>
              </a:rPr>
              <a:t>Nếu</a:t>
            </a:r>
            <a:r>
              <a:rPr lang="vi-VN" i="1" dirty="0">
                <a:solidFill>
                  <a:srgbClr val="002060"/>
                </a:solidFill>
              </a:rPr>
              <a:t> </a:t>
            </a:r>
            <a:r>
              <a:rPr lang="vi-VN" i="1" dirty="0" err="1">
                <a:solidFill>
                  <a:srgbClr val="002060"/>
                </a:solidFill>
              </a:rPr>
              <a:t>mà</a:t>
            </a:r>
            <a:r>
              <a:rPr lang="vi-VN" i="1" dirty="0">
                <a:solidFill>
                  <a:srgbClr val="002060"/>
                </a:solidFill>
              </a:rPr>
              <a:t> </a:t>
            </a:r>
            <a:r>
              <a:rPr lang="vi-VN" i="1" dirty="0" err="1">
                <a:solidFill>
                  <a:srgbClr val="002060"/>
                </a:solidFill>
              </a:rPr>
              <a:t>mình</a:t>
            </a:r>
            <a:r>
              <a:rPr lang="vi-VN" i="1" dirty="0">
                <a:solidFill>
                  <a:srgbClr val="002060"/>
                </a:solidFill>
              </a:rPr>
              <a:t> không hòa đồng </a:t>
            </a:r>
            <a:r>
              <a:rPr lang="vi-VN" i="1" dirty="0" err="1">
                <a:solidFill>
                  <a:srgbClr val="002060"/>
                </a:solidFill>
              </a:rPr>
              <a:t>với</a:t>
            </a:r>
            <a:r>
              <a:rPr lang="vi-VN" i="1" dirty="0">
                <a:solidFill>
                  <a:srgbClr val="002060"/>
                </a:solidFill>
              </a:rPr>
              <a:t> </a:t>
            </a:r>
            <a:r>
              <a:rPr lang="vi-VN" i="1" dirty="0" err="1">
                <a:solidFill>
                  <a:srgbClr val="002060"/>
                </a:solidFill>
              </a:rPr>
              <a:t>họ</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họ</a:t>
            </a:r>
            <a:r>
              <a:rPr lang="vi-VN" i="1" dirty="0">
                <a:solidFill>
                  <a:srgbClr val="002060"/>
                </a:solidFill>
              </a:rPr>
              <a:t> </a:t>
            </a:r>
            <a:r>
              <a:rPr lang="vi-VN" i="1" dirty="0" err="1">
                <a:solidFill>
                  <a:srgbClr val="002060"/>
                </a:solidFill>
              </a:rPr>
              <a:t>sẽ</a:t>
            </a:r>
            <a:r>
              <a:rPr lang="vi-VN" i="1" dirty="0">
                <a:solidFill>
                  <a:srgbClr val="002060"/>
                </a:solidFill>
              </a:rPr>
              <a:t>, </a:t>
            </a:r>
            <a:r>
              <a:rPr lang="vi-VN" i="1" dirty="0" err="1">
                <a:solidFill>
                  <a:srgbClr val="002060"/>
                </a:solidFill>
              </a:rPr>
              <a:t>tự</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sẽ</a:t>
            </a:r>
            <a:r>
              <a:rPr lang="vi-VN" i="1" dirty="0">
                <a:solidFill>
                  <a:srgbClr val="002060"/>
                </a:solidFill>
              </a:rPr>
              <a:t> cô </a:t>
            </a:r>
            <a:r>
              <a:rPr lang="vi-VN" i="1" dirty="0" err="1">
                <a:solidFill>
                  <a:srgbClr val="002060"/>
                </a:solidFill>
              </a:rPr>
              <a:t>lập</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mình</a:t>
            </a:r>
            <a:r>
              <a:rPr lang="vi-VN" i="1" dirty="0">
                <a:solidFill>
                  <a:srgbClr val="002060"/>
                </a:solidFill>
              </a:rPr>
              <a:t> </a:t>
            </a:r>
            <a:r>
              <a:rPr lang="vi-VN" i="1" dirty="0" err="1">
                <a:solidFill>
                  <a:srgbClr val="002060"/>
                </a:solidFill>
              </a:rPr>
              <a:t>sẽ</a:t>
            </a:r>
            <a:r>
              <a:rPr lang="vi-VN" i="1" dirty="0">
                <a:solidFill>
                  <a:srgbClr val="002060"/>
                </a:solidFill>
              </a:rPr>
              <a:t> </a:t>
            </a:r>
            <a:r>
              <a:rPr lang="vi-VN" i="1" dirty="0" err="1">
                <a:solidFill>
                  <a:srgbClr val="002060"/>
                </a:solidFill>
              </a:rPr>
              <a:t>khổ</a:t>
            </a:r>
            <a:r>
              <a:rPr lang="vi-VN" i="1" dirty="0">
                <a:solidFill>
                  <a:srgbClr val="002060"/>
                </a:solidFill>
              </a:rPr>
              <a:t> thôi... </a:t>
            </a:r>
            <a:r>
              <a:rPr lang="vi-VN" i="1" dirty="0" err="1">
                <a:solidFill>
                  <a:srgbClr val="002060"/>
                </a:solidFill>
              </a:rPr>
              <a:t>Trừ</a:t>
            </a:r>
            <a:r>
              <a:rPr lang="vi-VN" i="1" dirty="0">
                <a:solidFill>
                  <a:srgbClr val="002060"/>
                </a:solidFill>
              </a:rPr>
              <a:t> khi </a:t>
            </a:r>
            <a:r>
              <a:rPr lang="vi-VN" i="1" dirty="0" err="1">
                <a:solidFill>
                  <a:srgbClr val="002060"/>
                </a:solidFill>
              </a:rPr>
              <a:t>tớ</a:t>
            </a:r>
            <a:r>
              <a:rPr lang="vi-VN" i="1" dirty="0">
                <a:solidFill>
                  <a:srgbClr val="002060"/>
                </a:solidFill>
              </a:rPr>
              <a:t> </a:t>
            </a:r>
            <a:r>
              <a:rPr lang="vi-VN" i="1" dirty="0" err="1">
                <a:solidFill>
                  <a:srgbClr val="002060"/>
                </a:solidFill>
              </a:rPr>
              <a:t>bỏ</a:t>
            </a:r>
            <a:r>
              <a:rPr lang="vi-VN" i="1" dirty="0">
                <a:solidFill>
                  <a:srgbClr val="002060"/>
                </a:solidFill>
              </a:rPr>
              <a:t> </a:t>
            </a:r>
            <a:r>
              <a:rPr lang="vi-VN" i="1" dirty="0" err="1">
                <a:solidFill>
                  <a:srgbClr val="002060"/>
                </a:solidFill>
              </a:rPr>
              <a:t>cái</a:t>
            </a:r>
            <a:r>
              <a:rPr lang="vi-VN" i="1" dirty="0">
                <a:solidFill>
                  <a:srgbClr val="002060"/>
                </a:solidFill>
              </a:rPr>
              <a:t> </a:t>
            </a:r>
            <a:r>
              <a:rPr lang="vi-VN" i="1" dirty="0" err="1">
                <a:solidFill>
                  <a:srgbClr val="002060"/>
                </a:solidFill>
              </a:rPr>
              <a:t>nghề</a:t>
            </a:r>
            <a:r>
              <a:rPr lang="vi-VN" i="1" dirty="0">
                <a:solidFill>
                  <a:srgbClr val="002060"/>
                </a:solidFill>
              </a:rPr>
              <a:t> </a:t>
            </a:r>
            <a:r>
              <a:rPr lang="vi-VN" i="1" dirty="0" err="1">
                <a:solidFill>
                  <a:srgbClr val="002060"/>
                </a:solidFill>
              </a:rPr>
              <a:t>này</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tớ</a:t>
            </a:r>
            <a:r>
              <a:rPr lang="vi-VN" i="1" dirty="0">
                <a:solidFill>
                  <a:srgbClr val="002060"/>
                </a:solidFill>
              </a:rPr>
              <a:t> </a:t>
            </a:r>
            <a:r>
              <a:rPr lang="vi-VN" i="1" dirty="0" err="1">
                <a:solidFill>
                  <a:srgbClr val="002060"/>
                </a:solidFill>
              </a:rPr>
              <a:t>mới</a:t>
            </a:r>
            <a:r>
              <a:rPr lang="vi-VN" i="1" dirty="0">
                <a:solidFill>
                  <a:srgbClr val="002060"/>
                </a:solidFill>
              </a:rPr>
              <a:t> </a:t>
            </a:r>
            <a:r>
              <a:rPr lang="vi-VN" i="1" dirty="0" err="1">
                <a:solidFill>
                  <a:srgbClr val="002060"/>
                </a:solidFill>
              </a:rPr>
              <a:t>bỏ</a:t>
            </a:r>
            <a:r>
              <a:rPr lang="vi-VN" i="1" dirty="0">
                <a:solidFill>
                  <a:srgbClr val="002060"/>
                </a:solidFill>
              </a:rPr>
              <a:t> </a:t>
            </a:r>
            <a:r>
              <a:rPr lang="vi-VN" i="1" dirty="0" err="1">
                <a:solidFill>
                  <a:srgbClr val="002060"/>
                </a:solidFill>
              </a:rPr>
              <a:t>được</a:t>
            </a:r>
            <a:r>
              <a:rPr lang="vi-VN" i="1" dirty="0">
                <a:solidFill>
                  <a:srgbClr val="002060"/>
                </a:solidFill>
              </a:rPr>
              <a:t>. </a:t>
            </a:r>
            <a:r>
              <a:rPr lang="vi-VN" i="1" dirty="0" err="1">
                <a:solidFill>
                  <a:srgbClr val="002060"/>
                </a:solidFill>
              </a:rPr>
              <a:t>Còn</a:t>
            </a:r>
            <a:r>
              <a:rPr lang="vi-VN" i="1" dirty="0">
                <a:solidFill>
                  <a:srgbClr val="002060"/>
                </a:solidFill>
              </a:rPr>
              <a:t> </a:t>
            </a:r>
            <a:r>
              <a:rPr lang="vi-VN" i="1" dirty="0" err="1">
                <a:solidFill>
                  <a:srgbClr val="002060"/>
                </a:solidFill>
              </a:rPr>
              <a:t>sống</a:t>
            </a:r>
            <a:r>
              <a:rPr lang="vi-VN" i="1" dirty="0">
                <a:solidFill>
                  <a:srgbClr val="002060"/>
                </a:solidFill>
              </a:rPr>
              <a:t> </a:t>
            </a:r>
            <a:r>
              <a:rPr lang="vi-VN" i="1" dirty="0" err="1">
                <a:solidFill>
                  <a:srgbClr val="002060"/>
                </a:solidFill>
              </a:rPr>
              <a:t>với</a:t>
            </a:r>
            <a:r>
              <a:rPr lang="vi-VN" i="1" dirty="0">
                <a:solidFill>
                  <a:srgbClr val="002060"/>
                </a:solidFill>
              </a:rPr>
              <a:t> </a:t>
            </a:r>
            <a:r>
              <a:rPr lang="vi-VN" i="1" dirty="0" err="1">
                <a:solidFill>
                  <a:srgbClr val="002060"/>
                </a:solidFill>
              </a:rPr>
              <a:t>cả</a:t>
            </a:r>
            <a:r>
              <a:rPr lang="vi-VN" i="1" dirty="0">
                <a:solidFill>
                  <a:srgbClr val="002060"/>
                </a:solidFill>
              </a:rPr>
              <a:t> </a:t>
            </a:r>
            <a:r>
              <a:rPr lang="vi-VN" i="1" dirty="0" err="1">
                <a:solidFill>
                  <a:srgbClr val="002060"/>
                </a:solidFill>
              </a:rPr>
              <a:t>mấy</a:t>
            </a:r>
            <a:r>
              <a:rPr lang="vi-VN" i="1" dirty="0">
                <a:solidFill>
                  <a:srgbClr val="002060"/>
                </a:solidFill>
              </a:rPr>
              <a:t> </a:t>
            </a:r>
            <a:r>
              <a:rPr lang="vi-VN" i="1" dirty="0" err="1">
                <a:solidFill>
                  <a:srgbClr val="002060"/>
                </a:solidFill>
              </a:rPr>
              <a:t>chị</a:t>
            </a:r>
            <a:r>
              <a:rPr lang="vi-VN" i="1" dirty="0">
                <a:solidFill>
                  <a:srgbClr val="002060"/>
                </a:solidFill>
              </a:rPr>
              <a:t> em </a:t>
            </a:r>
            <a:r>
              <a:rPr lang="vi-VN" i="1" dirty="0" err="1">
                <a:solidFill>
                  <a:srgbClr val="002060"/>
                </a:solidFill>
              </a:rPr>
              <a:t>này</a:t>
            </a:r>
            <a:r>
              <a:rPr lang="vi-VN" i="1" dirty="0">
                <a:solidFill>
                  <a:srgbClr val="002060"/>
                </a:solidFill>
              </a:rPr>
              <a:t> </a:t>
            </a:r>
            <a:r>
              <a:rPr lang="vi-VN" i="1" dirty="0" err="1">
                <a:solidFill>
                  <a:srgbClr val="002060"/>
                </a:solidFill>
              </a:rPr>
              <a:t>thì</a:t>
            </a:r>
            <a:r>
              <a:rPr lang="vi-VN" i="1" dirty="0">
                <a:solidFill>
                  <a:srgbClr val="002060"/>
                </a:solidFill>
              </a:rPr>
              <a:t> </a:t>
            </a:r>
            <a:r>
              <a:rPr lang="vi-VN" i="1" dirty="0" err="1">
                <a:solidFill>
                  <a:srgbClr val="002060"/>
                </a:solidFill>
              </a:rPr>
              <a:t>chắc</a:t>
            </a:r>
            <a:r>
              <a:rPr lang="vi-VN" i="1" dirty="0">
                <a:solidFill>
                  <a:srgbClr val="002060"/>
                </a:solidFill>
              </a:rPr>
              <a:t> </a:t>
            </a:r>
            <a:r>
              <a:rPr lang="vi-VN" i="1" dirty="0" err="1">
                <a:solidFill>
                  <a:srgbClr val="002060"/>
                </a:solidFill>
              </a:rPr>
              <a:t>là</a:t>
            </a:r>
            <a:r>
              <a:rPr lang="vi-VN" i="1" dirty="0">
                <a:solidFill>
                  <a:srgbClr val="002060"/>
                </a:solidFill>
              </a:rPr>
              <a:t> không </a:t>
            </a:r>
            <a:r>
              <a:rPr lang="vi-VN" i="1" dirty="0" err="1">
                <a:solidFill>
                  <a:srgbClr val="002060"/>
                </a:solidFill>
              </a:rPr>
              <a:t>được</a:t>
            </a:r>
            <a:r>
              <a:rPr lang="vi-VN" i="1" dirty="0">
                <a:solidFill>
                  <a:srgbClr val="002060"/>
                </a:solidFill>
              </a:rPr>
              <a:t> (</a:t>
            </a:r>
            <a:r>
              <a:rPr lang="vi-VN" i="1" dirty="0" err="1">
                <a:solidFill>
                  <a:srgbClr val="002060"/>
                </a:solidFill>
              </a:rPr>
              <a:t>MDNH_Quận</a:t>
            </a:r>
            <a:r>
              <a:rPr lang="vi-VN" i="1" dirty="0">
                <a:solidFill>
                  <a:srgbClr val="002060"/>
                </a:solidFill>
              </a:rPr>
              <a:t> </a:t>
            </a:r>
            <a:r>
              <a:rPr lang="vi-VN" i="1" dirty="0" err="1">
                <a:solidFill>
                  <a:srgbClr val="002060"/>
                </a:solidFill>
              </a:rPr>
              <a:t>Đống</a:t>
            </a:r>
            <a:r>
              <a:rPr lang="vi-VN" i="1" dirty="0">
                <a:solidFill>
                  <a:srgbClr val="002060"/>
                </a:solidFill>
              </a:rPr>
              <a:t> Đa)”</a:t>
            </a:r>
          </a:p>
        </p:txBody>
      </p:sp>
      <p:grpSp>
        <p:nvGrpSpPr>
          <p:cNvPr id="4" name="Group 3"/>
          <p:cNvGrpSpPr/>
          <p:nvPr/>
        </p:nvGrpSpPr>
        <p:grpSpPr>
          <a:xfrm>
            <a:off x="381000" y="16002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7" name="Group 6"/>
          <p:cNvGrpSpPr/>
          <p:nvPr/>
        </p:nvGrpSpPr>
        <p:grpSpPr>
          <a:xfrm rot="10800000">
            <a:off x="8305800" y="5105400"/>
            <a:ext cx="457200" cy="533400"/>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0" name="TextBox 9"/>
          <p:cNvSpPr txBox="1"/>
          <p:nvPr/>
        </p:nvSpPr>
        <p:spPr>
          <a:xfrm>
            <a:off x="495886" y="6392520"/>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1979724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Tần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ATS</a:t>
            </a:r>
            <a:endParaRPr lang="vi-V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8023371"/>
              </p:ext>
            </p:extLst>
          </p:nvPr>
        </p:nvGraphicFramePr>
        <p:xfrm>
          <a:off x="285750" y="1370480"/>
          <a:ext cx="8648700" cy="503032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85750" y="1054462"/>
            <a:ext cx="9144000" cy="369332"/>
          </a:xfrm>
          <a:prstGeom prst="rect">
            <a:avLst/>
          </a:prstGeom>
          <a:noFill/>
        </p:spPr>
        <p:txBody>
          <a:bodyPr wrap="square" rtlCol="0">
            <a:spAutoFit/>
          </a:bodyPr>
          <a:lstStyle/>
          <a:p>
            <a:r>
              <a:rPr lang="vi-VN" b="1" dirty="0"/>
              <a:t>% </a:t>
            </a:r>
            <a:r>
              <a:rPr lang="en-US" b="1" dirty="0" err="1"/>
              <a:t>tần</a:t>
            </a:r>
            <a:r>
              <a:rPr lang="en-US" b="1" dirty="0"/>
              <a:t> </a:t>
            </a:r>
            <a:r>
              <a:rPr lang="en-US" b="1" dirty="0" err="1"/>
              <a:t>suất</a:t>
            </a:r>
            <a:r>
              <a:rPr lang="en-US" b="1" dirty="0"/>
              <a:t> </a:t>
            </a:r>
            <a:r>
              <a:rPr lang="en-US" b="1" dirty="0" err="1"/>
              <a:t>sử</a:t>
            </a:r>
            <a:r>
              <a:rPr lang="en-US" b="1" dirty="0"/>
              <a:t> </a:t>
            </a:r>
            <a:r>
              <a:rPr lang="en-US" b="1" dirty="0" err="1"/>
              <a:t>dụng</a:t>
            </a:r>
            <a:r>
              <a:rPr lang="en-US" b="1" dirty="0"/>
              <a:t> ATS </a:t>
            </a:r>
            <a:r>
              <a:rPr lang="en-US" b="1" dirty="0" err="1"/>
              <a:t>trong</a:t>
            </a:r>
            <a:r>
              <a:rPr lang="en-US" b="1" dirty="0"/>
              <a:t> 90 </a:t>
            </a:r>
            <a:r>
              <a:rPr lang="en-US" b="1" dirty="0" err="1"/>
              <a:t>ngày</a:t>
            </a:r>
            <a:r>
              <a:rPr lang="en-US" b="1" dirty="0"/>
              <a:t> qua </a:t>
            </a:r>
            <a:r>
              <a:rPr lang="en-US" b="1" dirty="0" err="1"/>
              <a:t>tại</a:t>
            </a:r>
            <a:r>
              <a:rPr lang="en-US" b="1" dirty="0"/>
              <a:t> </a:t>
            </a:r>
            <a:r>
              <a:rPr lang="en-US" b="1" dirty="0" err="1"/>
              <a:t>Hà</a:t>
            </a:r>
            <a:r>
              <a:rPr lang="en-US" b="1" dirty="0"/>
              <a:t> </a:t>
            </a:r>
            <a:r>
              <a:rPr lang="en-US" b="1" dirty="0" err="1"/>
              <a:t>Nội</a:t>
            </a:r>
            <a:r>
              <a:rPr lang="en-US" b="1" dirty="0"/>
              <a:t>, </a:t>
            </a:r>
            <a:r>
              <a:rPr lang="en-US" b="1" dirty="0" err="1"/>
              <a:t>Đà</a:t>
            </a:r>
            <a:r>
              <a:rPr lang="en-US" b="1" dirty="0"/>
              <a:t> </a:t>
            </a:r>
            <a:r>
              <a:rPr lang="en-US" b="1" dirty="0" err="1"/>
              <a:t>Nẵng</a:t>
            </a:r>
            <a:r>
              <a:rPr lang="en-US" b="1" dirty="0"/>
              <a:t> </a:t>
            </a:r>
            <a:r>
              <a:rPr lang="en-US" b="1" dirty="0" err="1"/>
              <a:t>và</a:t>
            </a:r>
            <a:r>
              <a:rPr lang="en-US" b="1" dirty="0"/>
              <a:t> TP HCM (n = 271)</a:t>
            </a:r>
            <a:endParaRPr lang="vi-VN" b="1" dirty="0"/>
          </a:p>
        </p:txBody>
      </p:sp>
      <p:sp>
        <p:nvSpPr>
          <p:cNvPr id="5" name="TextBox 4"/>
          <p:cNvSpPr txBox="1"/>
          <p:nvPr/>
        </p:nvSpPr>
        <p:spPr>
          <a:xfrm>
            <a:off x="598023" y="6344455"/>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2843969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886700" cy="473074"/>
          </a:xfrm>
        </p:spPr>
        <p:txBody>
          <a:bodyPr>
            <a:noAutofit/>
          </a:bodyPr>
          <a:lstStyle/>
          <a:p>
            <a:r>
              <a:rPr lang="en-US" sz="3600" dirty="0" err="1" smtClean="0">
                <a:solidFill>
                  <a:schemeClr val="bg1"/>
                </a:solidFill>
                <a:latin typeface="Arial" panose="020B0604020202020204" pitchFamily="34" charset="0"/>
                <a:cs typeface="Arial" panose="020B0604020202020204" pitchFamily="34" charset="0"/>
              </a:rPr>
              <a:t>Một</a:t>
            </a:r>
            <a:r>
              <a:rPr lang="en-US" sz="3600" dirty="0" smtClean="0">
                <a:solidFill>
                  <a:schemeClr val="bg1"/>
                </a:solidFill>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số</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a:t>
            </a:r>
            <a:r>
              <a:rPr lang="en-US" sz="3600" dirty="0" err="1" smtClean="0">
                <a:solidFill>
                  <a:schemeClr val="bg1"/>
                </a:solidFill>
                <a:latin typeface="Arial" panose="020B0604020202020204" pitchFamily="34" charset="0"/>
                <a:cs typeface="Arial" panose="020B0604020202020204" pitchFamily="34" charset="0"/>
              </a:rPr>
              <a:t>ết</a:t>
            </a:r>
            <a:r>
              <a:rPr lang="en-US" sz="3600" dirty="0" smtClean="0">
                <a:solidFill>
                  <a:schemeClr val="bg1"/>
                </a:solidFill>
                <a:latin typeface="Arial" panose="020B0604020202020204" pitchFamily="34" charset="0"/>
                <a:cs typeface="Arial" panose="020B0604020202020204" pitchFamily="34" charset="0"/>
              </a:rPr>
              <a:t> </a:t>
            </a:r>
            <a:r>
              <a:rPr lang="en-US" sz="3600" dirty="0" err="1" smtClean="0">
                <a:solidFill>
                  <a:schemeClr val="bg1"/>
                </a:solidFill>
                <a:latin typeface="Arial" panose="020B0604020202020204" pitchFamily="34" charset="0"/>
                <a:cs typeface="Arial" panose="020B0604020202020204" pitchFamily="34" charset="0"/>
              </a:rPr>
              <a:t>luận</a:t>
            </a:r>
            <a:r>
              <a:rPr lang="en-US" sz="3600" dirty="0" smtClean="0">
                <a:solidFill>
                  <a:schemeClr val="bg1"/>
                </a:solidFill>
                <a:latin typeface="Arial" panose="020B0604020202020204" pitchFamily="34" charset="0"/>
                <a:cs typeface="Arial" panose="020B0604020202020204" pitchFamily="34" charset="0"/>
              </a:rPr>
              <a:t> </a:t>
            </a:r>
            <a:r>
              <a:rPr lang="en-US" sz="3600" dirty="0" err="1" smtClean="0">
                <a:solidFill>
                  <a:schemeClr val="bg1"/>
                </a:solidFill>
                <a:latin typeface="Arial" panose="020B0604020202020204" pitchFamily="34" charset="0"/>
                <a:cs typeface="Arial" panose="020B0604020202020204" pitchFamily="34" charset="0"/>
              </a:rPr>
              <a:t>và</a:t>
            </a:r>
            <a:r>
              <a:rPr lang="en-US" sz="3600" dirty="0" smtClean="0">
                <a:solidFill>
                  <a:schemeClr val="bg1"/>
                </a:solidFill>
                <a:latin typeface="Arial" panose="020B0604020202020204" pitchFamily="34" charset="0"/>
                <a:cs typeface="Arial" panose="020B0604020202020204" pitchFamily="34" charset="0"/>
              </a:rPr>
              <a:t> </a:t>
            </a:r>
            <a:r>
              <a:rPr lang="en-US" sz="3600" dirty="0" err="1" smtClean="0">
                <a:solidFill>
                  <a:schemeClr val="bg1"/>
                </a:solidFill>
                <a:latin typeface="Arial" panose="020B0604020202020204" pitchFamily="34" charset="0"/>
                <a:cs typeface="Arial" panose="020B0604020202020204" pitchFamily="34" charset="0"/>
              </a:rPr>
              <a:t>đề</a:t>
            </a:r>
            <a:r>
              <a:rPr lang="en-US" sz="3600" dirty="0" smtClean="0">
                <a:solidFill>
                  <a:schemeClr val="bg1"/>
                </a:solidFill>
                <a:latin typeface="Arial" panose="020B0604020202020204" pitchFamily="34" charset="0"/>
                <a:cs typeface="Arial" panose="020B0604020202020204" pitchFamily="34" charset="0"/>
              </a:rPr>
              <a:t> </a:t>
            </a:r>
            <a:r>
              <a:rPr lang="en-US" sz="3600" dirty="0" err="1" smtClean="0">
                <a:solidFill>
                  <a:schemeClr val="bg1"/>
                </a:solidFill>
                <a:latin typeface="Arial" panose="020B0604020202020204" pitchFamily="34" charset="0"/>
                <a:cs typeface="Arial" panose="020B0604020202020204" pitchFamily="34" charset="0"/>
              </a:rPr>
              <a:t>xuất</a:t>
            </a:r>
            <a:endParaRPr lang="en-US" sz="36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0500" y="914400"/>
            <a:ext cx="8763000" cy="5715000"/>
          </a:xfrm>
        </p:spPr>
        <p:txBody>
          <a:bodyPr>
            <a:noAutofit/>
          </a:bodyPr>
          <a:lstStyle/>
          <a:p>
            <a:pPr algn="just">
              <a:lnSpc>
                <a:spcPct val="100000"/>
              </a:lnSpc>
            </a:pPr>
            <a:r>
              <a:rPr lang="en-US" sz="2400" dirty="0" err="1">
                <a:solidFill>
                  <a:srgbClr val="002060"/>
                </a:solidFill>
                <a:latin typeface="Arial" panose="020B0604020202020204" pitchFamily="34" charset="0"/>
                <a:cs typeface="Arial" panose="020B0604020202020204" pitchFamily="34" charset="0"/>
              </a:rPr>
              <a:t>Sử</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ATS </a:t>
            </a:r>
            <a:r>
              <a:rPr lang="en-US" sz="2400" dirty="0" err="1">
                <a:solidFill>
                  <a:srgbClr val="002060"/>
                </a:solidFill>
                <a:latin typeface="Arial" panose="020B0604020202020204" pitchFamily="34" charset="0"/>
                <a:cs typeface="Arial" panose="020B0604020202020204" pitchFamily="34" charset="0"/>
              </a:rPr>
              <a:t>tương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đối</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phổ</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biến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trong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các</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nhóm</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nguy</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cơ</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cao</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thường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bắt</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đầu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sử</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thuốc</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lắc</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và</a:t>
            </a:r>
            <a:r>
              <a:rPr lang="en-US" sz="2400" dirty="0">
                <a:solidFill>
                  <a:srgbClr val="002060"/>
                </a:solidFill>
                <a:latin typeface="Arial" panose="020B0604020202020204" pitchFamily="34" charset="0"/>
                <a:cs typeface="Arial" panose="020B0604020202020204" pitchFamily="34" charset="0"/>
              </a:rPr>
              <a:t> amphetamine </a:t>
            </a:r>
            <a:r>
              <a:rPr lang="en-US" sz="2400" dirty="0" err="1">
                <a:solidFill>
                  <a:srgbClr val="002060"/>
                </a:solidFill>
                <a:latin typeface="Arial" panose="020B0604020202020204" pitchFamily="34" charset="0"/>
                <a:cs typeface="Arial" panose="020B0604020202020204" pitchFamily="34" charset="0"/>
              </a:rPr>
              <a:t>sau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đó</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chuyển</a:t>
            </a:r>
            <a:r>
              <a:rPr lang="en-US" sz="2400" dirty="0">
                <a:solidFill>
                  <a:srgbClr val="002060"/>
                </a:solidFill>
                <a:latin typeface="Arial" panose="020B0604020202020204" pitchFamily="34" charset="0"/>
                <a:cs typeface="Arial" panose="020B0604020202020204" pitchFamily="34" charset="0"/>
              </a:rPr>
              <a:t> sang </a:t>
            </a:r>
            <a:r>
              <a:rPr lang="en-US" sz="2400" dirty="0" err="1">
                <a:solidFill>
                  <a:srgbClr val="002060"/>
                </a:solidFill>
                <a:latin typeface="Arial" panose="020B0604020202020204" pitchFamily="34" charset="0"/>
                <a:cs typeface="Arial" panose="020B0604020202020204" pitchFamily="34" charset="0"/>
              </a:rPr>
              <a:t>sử</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methamphetamine </a:t>
            </a:r>
            <a:r>
              <a:rPr lang="en-US" sz="2400" dirty="0" err="1">
                <a:solidFill>
                  <a:srgbClr val="002060"/>
                </a:solidFill>
                <a:latin typeface="Arial" panose="020B0604020202020204" pitchFamily="34" charset="0"/>
                <a:cs typeface="Arial" panose="020B0604020202020204" pitchFamily="34" charset="0"/>
              </a:rPr>
              <a:t>dạng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tinh</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thể</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đá</a:t>
            </a:r>
            <a:r>
              <a:rPr lang="en-US" sz="2400" dirty="0">
                <a:solidFill>
                  <a:srgbClr val="002060"/>
                </a:solidFill>
                <a:latin typeface="Arial" panose="020B0604020202020204" pitchFamily="34" charset="0"/>
                <a:cs typeface="Arial" panose="020B0604020202020204" pitchFamily="34" charset="0"/>
              </a:rPr>
              <a:t>)  </a:t>
            </a:r>
          </a:p>
          <a:p>
            <a:pPr algn="just">
              <a:lnSpc>
                <a:spcPct val="100000"/>
              </a:lnSpc>
            </a:pPr>
            <a:r>
              <a:rPr lang="en-US" sz="2400" dirty="0" err="1">
                <a:solidFill>
                  <a:srgbClr val="002060"/>
                </a:solidFill>
                <a:latin typeface="Arial" panose="020B0604020202020204" pitchFamily="34" charset="0"/>
                <a:cs typeface="Arial" panose="020B0604020202020204" pitchFamily="34" charset="0"/>
              </a:rPr>
              <a:t>Tần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suất</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sử</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các</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loại</a:t>
            </a:r>
            <a:r>
              <a:rPr lang="en-US" sz="2400" dirty="0">
                <a:solidFill>
                  <a:srgbClr val="002060"/>
                </a:solidFill>
                <a:latin typeface="Arial" panose="020B0604020202020204" pitchFamily="34" charset="0"/>
                <a:cs typeface="Arial" panose="020B0604020202020204" pitchFamily="34" charset="0"/>
              </a:rPr>
              <a:t> ATS </a:t>
            </a:r>
            <a:r>
              <a:rPr lang="en-US" sz="2400" dirty="0" err="1">
                <a:solidFill>
                  <a:srgbClr val="002060"/>
                </a:solidFill>
                <a:latin typeface="Arial" panose="020B0604020202020204" pitchFamily="34" charset="0"/>
                <a:cs typeface="Arial" panose="020B0604020202020204" pitchFamily="34" charset="0"/>
              </a:rPr>
              <a:t>không</a:t>
            </a:r>
            <a:r>
              <a:rPr lang="en-US" sz="2400" dirty="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đồng</a:t>
            </a:r>
            <a:r>
              <a:rPr lang="en-US" sz="2400" dirty="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nh</a:t>
            </a:r>
            <a:r>
              <a:rPr lang="en-US" sz="2400" dirty="0" err="1" smtClean="0">
                <a:solidFill>
                  <a:srgbClr val="002060"/>
                </a:solidFill>
                <a:latin typeface="Arial" panose="020B0604020202020204" pitchFamily="34" charset="0"/>
                <a:cs typeface="Arial" panose="020B0604020202020204" pitchFamily="34" charset="0"/>
              </a:rPr>
              <a:t>ất</a:t>
            </a:r>
            <a:r>
              <a:rPr lang="en-US" sz="2400" dirty="0" smtClean="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phần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lớn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không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sử</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thường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xuyên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vài</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lần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một</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tháng</a:t>
            </a:r>
            <a:r>
              <a:rPr lang="en-US" sz="2400" dirty="0">
                <a:solidFill>
                  <a:srgbClr val="002060"/>
                </a:solidFill>
                <a:latin typeface="Arial" panose="020B0604020202020204" pitchFamily="34" charset="0"/>
                <a:cs typeface="Arial" panose="020B0604020202020204" pitchFamily="34" charset="0"/>
              </a:rPr>
              <a:t>) </a:t>
            </a:r>
          </a:p>
          <a:p>
            <a:pPr algn="just">
              <a:lnSpc>
                <a:spcPct val="100000"/>
              </a:lnSpc>
            </a:pPr>
            <a:r>
              <a:rPr lang="en-US" sz="2400" dirty="0" err="1" smtClean="0">
                <a:solidFill>
                  <a:srgbClr val="002060"/>
                </a:solidFill>
                <a:latin typeface="Arial" panose="020B0604020202020204" pitchFamily="34" charset="0"/>
                <a:cs typeface="Arial" panose="020B0604020202020204" pitchFamily="34" charset="0"/>
              </a:rPr>
              <a:t>Có</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mối</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liên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quan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sử</a:t>
            </a:r>
            <a:r>
              <a:rPr lang="en-US" sz="2400" dirty="0" smtClean="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dụng</a:t>
            </a:r>
            <a:r>
              <a:rPr lang="en-US" sz="2400" dirty="0">
                <a:solidFill>
                  <a:srgbClr val="002060"/>
                </a:solidFill>
                <a:latin typeface="Arial" panose="020B0604020202020204" pitchFamily="34" charset="0"/>
                <a:cs typeface="Arial" panose="020B0604020202020204" pitchFamily="34" charset="0"/>
              </a:rPr>
              <a:t> ATS </a:t>
            </a:r>
            <a:r>
              <a:rPr lang="en-US" sz="2400" dirty="0" err="1" smtClean="0">
                <a:solidFill>
                  <a:srgbClr val="002060"/>
                </a:solidFill>
                <a:latin typeface="Arial" panose="020B0604020202020204" pitchFamily="34" charset="0"/>
                <a:cs typeface="Arial" panose="020B0604020202020204" pitchFamily="34" charset="0"/>
              </a:rPr>
              <a:t>và</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hành</a:t>
            </a:r>
            <a:r>
              <a:rPr lang="en-US" sz="2400" dirty="0" smtClean="0">
                <a:solidFill>
                  <a:srgbClr val="00206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vi </a:t>
            </a:r>
            <a:r>
              <a:rPr lang="en-US" sz="2400" dirty="0" err="1">
                <a:solidFill>
                  <a:srgbClr val="002060"/>
                </a:solidFill>
                <a:latin typeface="Arial" panose="020B0604020202020204" pitchFamily="34" charset="0"/>
                <a:cs typeface="Arial" panose="020B0604020202020204" pitchFamily="34" charset="0"/>
              </a:rPr>
              <a:t>tình</a:t>
            </a:r>
            <a:r>
              <a:rPr lang="en-US" sz="2400" dirty="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dục</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nguy</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cơ</a:t>
            </a:r>
            <a:r>
              <a:rPr lang="en-US" sz="2400" dirty="0">
                <a:solidFill>
                  <a:srgbClr val="002060"/>
                </a:solidFill>
                <a:latin typeface="Arial" panose="020B0604020202020204" pitchFamily="34" charset="0"/>
                <a:cs typeface="Arial" panose="020B0604020202020204" pitchFamily="34" charset="0"/>
              </a:rPr>
              <a:t> </a:t>
            </a:r>
            <a:r>
              <a:rPr lang="en-US" sz="2400" dirty="0" smtClean="0">
                <a:solidFill>
                  <a:srgbClr val="002060"/>
                </a:solidFill>
                <a:latin typeface="Arial" panose="020B0604020202020204" pitchFamily="34" charset="0"/>
                <a:cs typeface="Arial" panose="020B0604020202020204" pitchFamily="34" charset="0"/>
              </a:rPr>
              <a:t>(</a:t>
            </a:r>
            <a:r>
              <a:rPr lang="en-US" sz="2400" dirty="0" err="1" smtClean="0">
                <a:solidFill>
                  <a:srgbClr val="002060"/>
                </a:solidFill>
                <a:latin typeface="Arial" panose="020B0604020202020204" pitchFamily="34" charset="0"/>
                <a:cs typeface="Arial" panose="020B0604020202020204" pitchFamily="34" charset="0"/>
              </a:rPr>
              <a:t>tự</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báo</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cáo</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Tuy</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nhiên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tác</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động</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đến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dịch</a:t>
            </a:r>
            <a:r>
              <a:rPr lang="en-US" sz="2400" dirty="0" smtClean="0">
                <a:solidFill>
                  <a:srgbClr val="002060"/>
                </a:solidFill>
                <a:latin typeface="Arial" panose="020B0604020202020204" pitchFamily="34" charset="0"/>
                <a:cs typeface="Arial" panose="020B0604020202020204" pitchFamily="34" charset="0"/>
              </a:rPr>
              <a:t> HIV </a:t>
            </a:r>
            <a:r>
              <a:rPr lang="en-US" sz="2400" dirty="0" err="1" smtClean="0">
                <a:solidFill>
                  <a:srgbClr val="002060"/>
                </a:solidFill>
                <a:latin typeface="Arial" panose="020B0604020202020204" pitchFamily="34" charset="0"/>
                <a:cs typeface="Arial" panose="020B0604020202020204" pitchFamily="34" charset="0"/>
              </a:rPr>
              <a:t>ở</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mức</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độ</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nào</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cần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nghiên</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cứu</a:t>
            </a:r>
            <a:r>
              <a:rPr lang="en-US" sz="2400" dirty="0" smtClean="0">
                <a:solidFill>
                  <a:srgbClr val="002060"/>
                </a:solidFill>
                <a:latin typeface="Arial" panose="020B0604020202020204" pitchFamily="34" charset="0"/>
                <a:cs typeface="Arial" panose="020B0604020202020204" pitchFamily="34" charset="0"/>
              </a:rPr>
              <a:t> </a:t>
            </a:r>
            <a:r>
              <a:rPr lang="en-US" sz="2400" dirty="0" err="1" smtClean="0">
                <a:solidFill>
                  <a:srgbClr val="002060"/>
                </a:solidFill>
                <a:latin typeface="Arial" panose="020B0604020202020204" pitchFamily="34" charset="0"/>
                <a:cs typeface="Arial" panose="020B0604020202020204" pitchFamily="34" charset="0"/>
              </a:rPr>
              <a:t>thêm</a:t>
            </a:r>
            <a:endParaRPr lang="en-US" sz="2400" dirty="0">
              <a:solidFill>
                <a:srgbClr val="002060"/>
              </a:solidFill>
              <a:latin typeface="Arial" panose="020B0604020202020204" pitchFamily="34" charset="0"/>
              <a:cs typeface="Arial" panose="020B0604020202020204" pitchFamily="34" charset="0"/>
            </a:endParaRPr>
          </a:p>
          <a:p>
            <a:pPr algn="just">
              <a:lnSpc>
                <a:spcPct val="100000"/>
              </a:lnSpc>
            </a:pPr>
            <a:r>
              <a:rPr lang="en-US" sz="2400" dirty="0" err="1">
                <a:solidFill>
                  <a:srgbClr val="002060"/>
                </a:solidFill>
                <a:latin typeface="Arial" panose="020B0604020202020204" pitchFamily="34" charset="0"/>
                <a:cs typeface="Arial" panose="020B0604020202020204" pitchFamily="34" charset="0"/>
              </a:rPr>
              <a:t>Hướng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nghiên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cứu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ưu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tiên</a:t>
            </a:r>
            <a:r>
              <a:rPr lang="en-US" sz="2400" dirty="0">
                <a:solidFill>
                  <a:srgbClr val="002060"/>
                </a:solidFill>
                <a:latin typeface="Arial" panose="020B0604020202020204" pitchFamily="34" charset="0"/>
                <a:cs typeface="Arial" panose="020B0604020202020204" pitchFamily="34" charset="0"/>
              </a:rPr>
              <a:t>:</a:t>
            </a:r>
          </a:p>
          <a:p>
            <a:pPr lvl="1" algn="just">
              <a:lnSpc>
                <a:spcPct val="100000"/>
              </a:lnSpc>
              <a:buFont typeface="Wingdings" charset="2"/>
              <a:buChar char="§"/>
            </a:pPr>
            <a:r>
              <a:rPr lang="en-US" sz="2000" dirty="0" err="1" smtClean="0">
                <a:solidFill>
                  <a:srgbClr val="002060"/>
                </a:solidFill>
                <a:latin typeface="Arial" panose="020B0604020202020204" pitchFamily="34" charset="0"/>
                <a:cs typeface="Arial" panose="020B0604020202020204" pitchFamily="34" charset="0"/>
              </a:rPr>
              <a:t>Phương</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thức</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triển</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khai</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giảm</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hại</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hiệu</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quả</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ở</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nhóm</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sử</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dụng</a:t>
            </a:r>
            <a:r>
              <a:rPr lang="en-US" sz="2000" dirty="0" smtClean="0">
                <a:solidFill>
                  <a:srgbClr val="002060"/>
                </a:solidFill>
                <a:latin typeface="Arial" panose="020B0604020202020204" pitchFamily="34" charset="0"/>
                <a:cs typeface="Arial" panose="020B0604020202020204" pitchFamily="34" charset="0"/>
              </a:rPr>
              <a:t> ATS</a:t>
            </a:r>
          </a:p>
          <a:p>
            <a:pPr lvl="1" algn="just">
              <a:lnSpc>
                <a:spcPct val="100000"/>
              </a:lnSpc>
              <a:buFont typeface="Wingdings" charset="2"/>
              <a:buChar char="§"/>
            </a:pPr>
            <a:r>
              <a:rPr lang="en-US" sz="2000" dirty="0" err="1" smtClean="0">
                <a:solidFill>
                  <a:srgbClr val="002060"/>
                </a:solidFill>
                <a:latin typeface="Arial" panose="020B0604020202020204" pitchFamily="34" charset="0"/>
                <a:cs typeface="Arial" panose="020B0604020202020204" pitchFamily="34" charset="0"/>
              </a:rPr>
              <a:t>Động</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cơ</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mong</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muốn</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điều</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trị</a:t>
            </a:r>
            <a:r>
              <a:rPr lang="en-US" sz="2000" dirty="0" smtClean="0">
                <a:solidFill>
                  <a:srgbClr val="002060"/>
                </a:solidFill>
                <a:latin typeface="Arial" panose="020B0604020202020204" pitchFamily="34" charset="0"/>
                <a:cs typeface="Arial" panose="020B0604020202020204" pitchFamily="34" charset="0"/>
              </a:rPr>
              <a:t> </a:t>
            </a:r>
            <a:endParaRPr lang="vi-VN" sz="2000" dirty="0">
              <a:solidFill>
                <a:srgbClr val="002060"/>
              </a:solidFill>
              <a:latin typeface="Arial" panose="020B0604020202020204" pitchFamily="34" charset="0"/>
              <a:cs typeface="Arial" panose="020B0604020202020204" pitchFamily="34" charset="0"/>
            </a:endParaRPr>
          </a:p>
          <a:p>
            <a:pPr lvl="1" algn="just">
              <a:lnSpc>
                <a:spcPct val="100000"/>
              </a:lnSpc>
              <a:buFont typeface="Wingdings" charset="2"/>
              <a:buChar char="§"/>
            </a:pPr>
            <a:r>
              <a:rPr lang="en-US" sz="2000" dirty="0" err="1" smtClean="0">
                <a:solidFill>
                  <a:srgbClr val="002060"/>
                </a:solidFill>
                <a:latin typeface="Arial" panose="020B0604020202020204" pitchFamily="34" charset="0"/>
                <a:cs typeface="Arial" panose="020B0604020202020204" pitchFamily="34" charset="0"/>
              </a:rPr>
              <a:t>C</a:t>
            </a:r>
            <a:r>
              <a:rPr lang="en-US" sz="2000" dirty="0" err="1" smtClean="0">
                <a:solidFill>
                  <a:srgbClr val="002060"/>
                </a:solidFill>
                <a:latin typeface="Arial" panose="020B0604020202020204" pitchFamily="34" charset="0"/>
                <a:cs typeface="Arial" panose="020B0604020202020204" pitchFamily="34" charset="0"/>
              </a:rPr>
              <a:t>ác</a:t>
            </a:r>
            <a:r>
              <a:rPr lang="en-US" sz="2000" dirty="0" smtClean="0">
                <a:solidFill>
                  <a:srgbClr val="002060"/>
                </a:solidFill>
                <a:latin typeface="Arial" panose="020B0604020202020204" pitchFamily="34" charset="0"/>
                <a:cs typeface="Arial" panose="020B0604020202020204" pitchFamily="34" charset="0"/>
              </a:rPr>
              <a:t> </a:t>
            </a:r>
            <a:r>
              <a:rPr lang="en-US" sz="2000" dirty="0" err="1">
                <a:solidFill>
                  <a:srgbClr val="002060"/>
                </a:solidFill>
                <a:latin typeface="Arial" panose="020B0604020202020204" pitchFamily="34" charset="0"/>
                <a:cs typeface="Arial" panose="020B0604020202020204" pitchFamily="34" charset="0"/>
              </a:rPr>
              <a:t>mô</a:t>
            </a:r>
            <a:r>
              <a:rPr lang="en-US" sz="2000" dirty="0">
                <a:solidFill>
                  <a:srgbClr val="002060"/>
                </a:solidFill>
                <a:latin typeface="Arial" panose="020B0604020202020204" pitchFamily="34" charset="0"/>
                <a:cs typeface="Arial" panose="020B0604020202020204" pitchFamily="34" charset="0"/>
              </a:rPr>
              <a:t> </a:t>
            </a:r>
            <a:r>
              <a:rPr lang="en-US" sz="2000" dirty="0" err="1">
                <a:solidFill>
                  <a:srgbClr val="002060"/>
                </a:solidFill>
                <a:latin typeface="Arial" panose="020B0604020202020204" pitchFamily="34" charset="0"/>
                <a:cs typeface="Arial" panose="020B0604020202020204" pitchFamily="34" charset="0"/>
              </a:rPr>
              <a:t>hình</a:t>
            </a:r>
            <a:r>
              <a:rPr lang="en-US" sz="2000" dirty="0">
                <a:solidFill>
                  <a:srgbClr val="002060"/>
                </a:solidFill>
                <a:latin typeface="Arial" panose="020B0604020202020204" pitchFamily="34" charset="0"/>
                <a:cs typeface="Arial" panose="020B0604020202020204" pitchFamily="34" charset="0"/>
              </a:rPr>
              <a:t> </a:t>
            </a:r>
            <a:r>
              <a:rPr lang="en-US" sz="2000" dirty="0" err="1">
                <a:solidFill>
                  <a:srgbClr val="002060"/>
                </a:solidFill>
                <a:latin typeface="Arial" panose="020B0604020202020204" pitchFamily="34" charset="0"/>
                <a:cs typeface="Arial" panose="020B0604020202020204" pitchFamily="34" charset="0"/>
              </a:rPr>
              <a:t>điều</a:t>
            </a:r>
            <a:r>
              <a:rPr lang="en-US" sz="2000" dirty="0">
                <a:solidFill>
                  <a:srgbClr val="002060"/>
                </a:solidFill>
                <a:latin typeface="Arial" panose="020B0604020202020204" pitchFamily="34" charset="0"/>
                <a:cs typeface="Arial" panose="020B0604020202020204" pitchFamily="34" charset="0"/>
              </a:rPr>
              <a:t> </a:t>
            </a:r>
            <a:r>
              <a:rPr lang="en-US" sz="2000" dirty="0" err="1">
                <a:solidFill>
                  <a:srgbClr val="002060"/>
                </a:solidFill>
                <a:latin typeface="Arial" panose="020B0604020202020204" pitchFamily="34" charset="0"/>
                <a:cs typeface="Arial" panose="020B0604020202020204" pitchFamily="34" charset="0"/>
              </a:rPr>
              <a:t>trị</a:t>
            </a:r>
            <a:r>
              <a:rPr lang="en-US" sz="2000" dirty="0">
                <a:solidFill>
                  <a:srgbClr val="00206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ATS </a:t>
            </a:r>
            <a:r>
              <a:rPr lang="en-US" sz="2000" dirty="0" err="1" smtClean="0">
                <a:solidFill>
                  <a:srgbClr val="002060"/>
                </a:solidFill>
                <a:latin typeface="Arial" panose="020B0604020202020204" pitchFamily="34" charset="0"/>
                <a:cs typeface="Arial" panose="020B0604020202020204" pitchFamily="34" charset="0"/>
              </a:rPr>
              <a:t>ở</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cộng</a:t>
            </a:r>
            <a:r>
              <a:rPr lang="en-US" sz="2000" dirty="0" smtClean="0">
                <a:solidFill>
                  <a:srgbClr val="002060"/>
                </a:solidFill>
                <a:latin typeface="Arial" panose="020B0604020202020204" pitchFamily="34" charset="0"/>
                <a:cs typeface="Arial" panose="020B0604020202020204" pitchFamily="34" charset="0"/>
              </a:rPr>
              <a:t> </a:t>
            </a:r>
            <a:r>
              <a:rPr lang="en-US" sz="2000" dirty="0" err="1" smtClean="0">
                <a:solidFill>
                  <a:srgbClr val="002060"/>
                </a:solidFill>
                <a:latin typeface="Arial" panose="020B0604020202020204" pitchFamily="34" charset="0"/>
                <a:cs typeface="Arial" panose="020B0604020202020204" pitchFamily="34" charset="0"/>
              </a:rPr>
              <a:t>đồng</a:t>
            </a:r>
            <a:endParaRPr lang="en-US" sz="2000" dirty="0">
              <a:solidFill>
                <a:srgbClr val="002060"/>
              </a:solidFill>
              <a:latin typeface="Arial" panose="020B0604020202020204" pitchFamily="34" charset="0"/>
              <a:cs typeface="Arial" panose="020B0604020202020204" pitchFamily="34" charset="0"/>
            </a:endParaRPr>
          </a:p>
          <a:p>
            <a:pPr lvl="1" algn="just">
              <a:lnSpc>
                <a:spcPct val="100000"/>
              </a:lnSpc>
              <a:buFont typeface="Wingdings" charset="2"/>
              <a:buChar char="§"/>
            </a:pPr>
            <a:r>
              <a:rPr lang="vi-VN" sz="2000" dirty="0" smtClean="0">
                <a:solidFill>
                  <a:srgbClr val="002060"/>
                </a:solidFill>
                <a:latin typeface="Arial" panose="020B0604020202020204" pitchFamily="34" charset="0"/>
                <a:cs typeface="Arial" panose="020B0604020202020204" pitchFamily="34" charset="0"/>
              </a:rPr>
              <a:t>Tiếp tục theo dõi mô hình dịch tễ học sử dụng ATS (trong mối liên quan với các loại ma tuý cũ và mới) </a:t>
            </a:r>
            <a:endParaRPr lang="vi-VN" sz="2000" dirty="0">
              <a:solidFill>
                <a:srgbClr val="002060"/>
              </a:solidFill>
              <a:latin typeface="Arial" panose="020B0604020202020204" pitchFamily="34" charset="0"/>
              <a:cs typeface="Arial" panose="020B0604020202020204" pitchFamily="34" charset="0"/>
            </a:endParaRPr>
          </a:p>
          <a:p>
            <a:pPr marL="0" indent="0" algn="just">
              <a:lnSpc>
                <a:spcPct val="100000"/>
              </a:lnSpc>
              <a:buNone/>
            </a:pPr>
            <a:endParaRPr lang="en-US" sz="2400"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88926"/>
            <a:ext cx="7886700" cy="549274"/>
          </a:xfrm>
        </p:spPr>
        <p:txBody>
          <a:bodyPr>
            <a:noAutofit/>
          </a:bodyPr>
          <a:lstStyle/>
          <a:p>
            <a:r>
              <a:rPr lang="en-US" sz="3600" b="1" dirty="0" err="1">
                <a:solidFill>
                  <a:schemeClr val="bg1"/>
                </a:solidFill>
                <a:latin typeface="Arial" panose="020B0604020202020204" pitchFamily="34" charset="0"/>
                <a:cs typeface="Arial" panose="020B0604020202020204" pitchFamily="34" charset="0"/>
              </a:rPr>
              <a:t>Danh</a:t>
            </a:r>
            <a:r>
              <a:rPr lang="en-US" sz="3600" b="1" dirty="0">
                <a:solidFill>
                  <a:schemeClr val="bg1"/>
                </a:solidFill>
                <a:latin typeface="Arial" panose="020B0604020202020204" pitchFamily="34" charset="0"/>
                <a:cs typeface="Arial" panose="020B0604020202020204" pitchFamily="34" charset="0"/>
              </a:rPr>
              <a:t> </a:t>
            </a:r>
            <a:r>
              <a:rPr lang="en-US" sz="3600" b="1" dirty="0" err="1">
                <a:solidFill>
                  <a:schemeClr val="bg1"/>
                </a:solidFill>
                <a:latin typeface="Arial" panose="020B0604020202020204" pitchFamily="34" charset="0"/>
                <a:cs typeface="Arial" panose="020B0604020202020204" pitchFamily="34" charset="0"/>
              </a:rPr>
              <a:t>sách</a:t>
            </a:r>
            <a:r>
              <a:rPr lang="en-US" sz="3600" b="1" dirty="0">
                <a:solidFill>
                  <a:schemeClr val="bg1"/>
                </a:solidFill>
                <a:latin typeface="Arial" panose="020B0604020202020204" pitchFamily="34" charset="0"/>
                <a:cs typeface="Arial" panose="020B0604020202020204" pitchFamily="34" charset="0"/>
              </a:rPr>
              <a:t> </a:t>
            </a:r>
            <a:r>
              <a:rPr lang="en-US" sz="3600" b="1" dirty="0" err="1">
                <a:solidFill>
                  <a:schemeClr val="bg1"/>
                </a:solidFill>
                <a:latin typeface="Arial" panose="020B0604020202020204" pitchFamily="34" charset="0"/>
                <a:cs typeface="Arial" panose="020B0604020202020204" pitchFamily="34" charset="0"/>
              </a:rPr>
              <a:t>các</a:t>
            </a:r>
            <a:r>
              <a:rPr lang="en-US" sz="3600" b="1" dirty="0">
                <a:solidFill>
                  <a:schemeClr val="bg1"/>
                </a:solidFill>
                <a:latin typeface="Arial" panose="020B0604020202020204" pitchFamily="34" charset="0"/>
                <a:cs typeface="Arial" panose="020B0604020202020204" pitchFamily="34" charset="0"/>
              </a:rPr>
              <a:t> </a:t>
            </a:r>
            <a:r>
              <a:rPr lang="en-US" sz="3600" b="1" dirty="0" err="1">
                <a:solidFill>
                  <a:schemeClr val="bg1"/>
                </a:solidFill>
                <a:latin typeface="Arial" panose="020B0604020202020204" pitchFamily="34" charset="0"/>
                <a:cs typeface="Arial" panose="020B0604020202020204" pitchFamily="34" charset="0"/>
              </a:rPr>
              <a:t>nghiên</a:t>
            </a:r>
            <a:r>
              <a:rPr lang="en-US" sz="3600" b="1" dirty="0">
                <a:solidFill>
                  <a:schemeClr val="bg1"/>
                </a:solidFill>
                <a:latin typeface="Arial" panose="020B0604020202020204" pitchFamily="34" charset="0"/>
                <a:cs typeface="Arial" panose="020B0604020202020204" pitchFamily="34" charset="0"/>
              </a:rPr>
              <a:t> </a:t>
            </a:r>
            <a:r>
              <a:rPr lang="en-US" sz="3600" b="1" dirty="0" err="1">
                <a:solidFill>
                  <a:schemeClr val="bg1"/>
                </a:solidFill>
                <a:latin typeface="Arial" panose="020B0604020202020204" pitchFamily="34" charset="0"/>
                <a:cs typeface="Arial" panose="020B0604020202020204" pitchFamily="34" charset="0"/>
              </a:rPr>
              <a:t>cứu</a:t>
            </a:r>
            <a:endParaRPr lang="en-US" sz="3600" b="1" dirty="0">
              <a:solidFill>
                <a:schemeClr val="bg1"/>
              </a:solidFill>
              <a:latin typeface="Arial" panose="020B0604020202020204" pitchFamily="34" charset="0"/>
              <a:cs typeface="Arial" panose="020B0604020202020204"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val="3354047998"/>
              </p:ext>
            </p:extLst>
          </p:nvPr>
        </p:nvGraphicFramePr>
        <p:xfrm>
          <a:off x="82060" y="1022863"/>
          <a:ext cx="8991600" cy="5758937"/>
        </p:xfrm>
        <a:graphic>
          <a:graphicData uri="http://schemas.openxmlformats.org/drawingml/2006/table">
            <a:tbl>
              <a:tblPr firstRow="1" bandRow="1">
                <a:effectLst>
                  <a:outerShdw blurRad="50800" dist="38100" dir="2700000" algn="tl" rotWithShape="0">
                    <a:prstClr val="black">
                      <a:alpha val="40000"/>
                    </a:prstClr>
                  </a:outerShdw>
                </a:effectLst>
                <a:tableStyleId>{17292A2E-F333-43FB-9621-5CBBE7FDCDCB}</a:tableStyleId>
              </a:tblPr>
              <a:tblGrid>
                <a:gridCol w="44196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2"/>
                    </a:ext>
                  </a:extLst>
                </a:gridCol>
                <a:gridCol w="1518140">
                  <a:extLst>
                    <a:ext uri="{9D8B030D-6E8A-4147-A177-3AD203B41FA5}">
                      <a16:colId xmlns:a16="http://schemas.microsoft.com/office/drawing/2014/main" xmlns="" val="20003"/>
                    </a:ext>
                  </a:extLst>
                </a:gridCol>
                <a:gridCol w="1987060">
                  <a:extLst>
                    <a:ext uri="{9D8B030D-6E8A-4147-A177-3AD203B41FA5}">
                      <a16:colId xmlns:a16="http://schemas.microsoft.com/office/drawing/2014/main" xmlns="" val="20004"/>
                    </a:ext>
                  </a:extLst>
                </a:gridCol>
              </a:tblGrid>
              <a:tr h="788660">
                <a:tc>
                  <a:txBody>
                    <a:bodyPr/>
                    <a:lstStyle/>
                    <a:p>
                      <a:pPr algn="l"/>
                      <a:r>
                        <a:rPr lang="en-US" sz="2200" b="1" kern="1200" baseline="0" dirty="0" err="1">
                          <a:solidFill>
                            <a:srgbClr val="7030A0"/>
                          </a:solidFill>
                          <a:latin typeface="+mn-lt"/>
                          <a:ea typeface="+mn-ea"/>
                          <a:cs typeface="+mn-cs"/>
                        </a:rPr>
                        <a:t>Nghiên</a:t>
                      </a:r>
                      <a:r>
                        <a:rPr lang="en-US" sz="2200" b="1" kern="1200" baseline="0" dirty="0">
                          <a:solidFill>
                            <a:srgbClr val="7030A0"/>
                          </a:solidFill>
                          <a:latin typeface="+mn-lt"/>
                          <a:ea typeface="+mn-ea"/>
                          <a:cs typeface="+mn-cs"/>
                        </a:rPr>
                        <a:t> </a:t>
                      </a:r>
                      <a:r>
                        <a:rPr lang="en-US" sz="2200" b="1" kern="1200" baseline="0" dirty="0" err="1">
                          <a:solidFill>
                            <a:srgbClr val="7030A0"/>
                          </a:solidFill>
                          <a:latin typeface="+mn-lt"/>
                          <a:ea typeface="+mn-ea"/>
                          <a:cs typeface="+mn-cs"/>
                        </a:rPr>
                        <a:t>cứu</a:t>
                      </a:r>
                      <a:endParaRPr lang="en-US" sz="2200" b="1" kern="1200" dirty="0">
                        <a:solidFill>
                          <a:srgbClr val="7030A0"/>
                        </a:solidFill>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200" dirty="0" err="1">
                          <a:solidFill>
                            <a:srgbClr val="7030A0"/>
                          </a:solidFill>
                          <a:latin typeface="+mn-lt"/>
                        </a:rPr>
                        <a:t>Năm</a:t>
                      </a:r>
                      <a:endParaRPr lang="en-US" sz="2200" dirty="0">
                        <a:solidFill>
                          <a:srgbClr val="7030A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200" dirty="0" err="1">
                          <a:solidFill>
                            <a:srgbClr val="7030A0"/>
                          </a:solidFill>
                          <a:latin typeface="+mn-lt"/>
                          <a:cs typeface="Arial" panose="020B0604020202020204" pitchFamily="34" charset="0"/>
                        </a:rPr>
                        <a:t>Nhóm</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đối</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tượng</a:t>
                      </a:r>
                      <a:endParaRPr lang="en-US" sz="2200" dirty="0">
                        <a:solidFill>
                          <a:srgbClr val="7030A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200" dirty="0" err="1">
                          <a:solidFill>
                            <a:srgbClr val="7030A0"/>
                          </a:solidFill>
                          <a:latin typeface="+mn-lt"/>
                          <a:cs typeface="Arial" panose="020B0604020202020204" pitchFamily="34" charset="0"/>
                        </a:rPr>
                        <a:t>Đo</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lường</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việc</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sử</a:t>
                      </a:r>
                      <a:r>
                        <a:rPr lang="en-US" sz="2200" baseline="0" dirty="0">
                          <a:solidFill>
                            <a:srgbClr val="7030A0"/>
                          </a:solidFill>
                          <a:latin typeface="+mn-lt"/>
                          <a:cs typeface="Arial" panose="020B0604020202020204" pitchFamily="34" charset="0"/>
                        </a:rPr>
                        <a:t> </a:t>
                      </a:r>
                      <a:r>
                        <a:rPr lang="en-US" sz="2200" baseline="0" dirty="0" err="1">
                          <a:solidFill>
                            <a:srgbClr val="7030A0"/>
                          </a:solidFill>
                          <a:latin typeface="+mn-lt"/>
                          <a:cs typeface="Arial" panose="020B0604020202020204" pitchFamily="34" charset="0"/>
                        </a:rPr>
                        <a:t>dụng</a:t>
                      </a:r>
                      <a:r>
                        <a:rPr lang="en-US" sz="2200" baseline="0" dirty="0">
                          <a:solidFill>
                            <a:srgbClr val="7030A0"/>
                          </a:solidFill>
                          <a:latin typeface="+mn-lt"/>
                          <a:cs typeface="Arial" panose="020B0604020202020204" pitchFamily="34" charset="0"/>
                        </a:rPr>
                        <a:t> ATS</a:t>
                      </a:r>
                      <a:endParaRPr lang="en-US" sz="2200" dirty="0">
                        <a:solidFill>
                          <a:srgbClr val="7030A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extLst>
                  <a:ext uri="{0D108BD9-81ED-4DB2-BD59-A6C34878D82A}">
                    <a16:rowId xmlns:a16="http://schemas.microsoft.com/office/drawing/2014/main" xmlns="" val="10000"/>
                  </a:ext>
                </a:extLst>
              </a:tr>
              <a:tr h="1097280">
                <a:tc>
                  <a:txBody>
                    <a:bodyPr/>
                    <a:lstStyle/>
                    <a:p>
                      <a:r>
                        <a:rPr lang="en-US" sz="2200" dirty="0" err="1">
                          <a:solidFill>
                            <a:srgbClr val="002060"/>
                          </a:solidFill>
                          <a:latin typeface="+mn-lt"/>
                          <a:cs typeface="Arial" panose="020B0604020202020204" pitchFamily="34" charset="0"/>
                        </a:rPr>
                        <a:t>Sử</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dụng</a:t>
                      </a:r>
                      <a:r>
                        <a:rPr lang="en-US" sz="2200" baseline="0" dirty="0">
                          <a:solidFill>
                            <a:srgbClr val="002060"/>
                          </a:solidFill>
                          <a:latin typeface="+mn-lt"/>
                          <a:cs typeface="Arial" panose="020B0604020202020204" pitchFamily="34" charset="0"/>
                        </a:rPr>
                        <a:t> </a:t>
                      </a:r>
                      <a:r>
                        <a:rPr lang="en-US" sz="2200" dirty="0">
                          <a:solidFill>
                            <a:srgbClr val="002060"/>
                          </a:solidFill>
                          <a:latin typeface="+mn-lt"/>
                          <a:cs typeface="Arial" panose="020B0604020202020204" pitchFamily="34" charset="0"/>
                        </a:rPr>
                        <a:t>ATS</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trong</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các</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nhóm</a:t>
                      </a:r>
                      <a:r>
                        <a:rPr lang="en-US" sz="2200" baseline="0" dirty="0">
                          <a:solidFill>
                            <a:srgbClr val="002060"/>
                          </a:solidFill>
                          <a:latin typeface="+mn-lt"/>
                          <a:cs typeface="Arial" panose="020B0604020202020204" pitchFamily="34" charset="0"/>
                        </a:rPr>
                        <a:t> </a:t>
                      </a:r>
                      <a:r>
                        <a:rPr lang="en-US" sz="2200" baseline="0" dirty="0" err="1" smtClean="0">
                          <a:solidFill>
                            <a:srgbClr val="002060"/>
                          </a:solidFill>
                          <a:latin typeface="+mn-lt"/>
                          <a:cs typeface="Arial" panose="020B0604020202020204" pitchFamily="34" charset="0"/>
                        </a:rPr>
                        <a:t>có</a:t>
                      </a:r>
                      <a:r>
                        <a:rPr lang="en-US" sz="2200" baseline="0" dirty="0" smtClean="0">
                          <a:solidFill>
                            <a:srgbClr val="002060"/>
                          </a:solidFill>
                          <a:latin typeface="+mn-lt"/>
                          <a:cs typeface="Arial" panose="020B0604020202020204" pitchFamily="34" charset="0"/>
                        </a:rPr>
                        <a:t> </a:t>
                      </a:r>
                      <a:r>
                        <a:rPr lang="en-US" sz="2200" baseline="0" dirty="0" err="1" smtClean="0">
                          <a:solidFill>
                            <a:srgbClr val="002060"/>
                          </a:solidFill>
                          <a:latin typeface="+mn-lt"/>
                          <a:cs typeface="Arial" panose="020B0604020202020204" pitchFamily="34" charset="0"/>
                        </a:rPr>
                        <a:t>nguy</a:t>
                      </a:r>
                      <a:r>
                        <a:rPr lang="en-US" sz="2200" baseline="0" dirty="0" smtClean="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cơ</a:t>
                      </a:r>
                      <a:r>
                        <a:rPr lang="en-US" sz="2200" baseline="0" dirty="0">
                          <a:solidFill>
                            <a:srgbClr val="002060"/>
                          </a:solidFill>
                          <a:latin typeface="+mn-lt"/>
                          <a:cs typeface="Arial" panose="020B0604020202020204" pitchFamily="34" charset="0"/>
                        </a:rPr>
                        <a:t> </a:t>
                      </a:r>
                      <a:r>
                        <a:rPr lang="en-US" sz="2200" baseline="0" dirty="0" err="1" smtClean="0">
                          <a:solidFill>
                            <a:srgbClr val="002060"/>
                          </a:solidFill>
                          <a:latin typeface="+mn-lt"/>
                          <a:cs typeface="Arial" panose="020B0604020202020204" pitchFamily="34" charset="0"/>
                        </a:rPr>
                        <a:t>sử</a:t>
                      </a:r>
                      <a:r>
                        <a:rPr lang="en-US" sz="2200" baseline="0" dirty="0" smtClean="0">
                          <a:solidFill>
                            <a:srgbClr val="002060"/>
                          </a:solidFill>
                          <a:latin typeface="+mn-lt"/>
                          <a:cs typeface="Arial" panose="020B0604020202020204" pitchFamily="34" charset="0"/>
                        </a:rPr>
                        <a:t> </a:t>
                      </a:r>
                      <a:r>
                        <a:rPr lang="en-US" sz="2200" baseline="0" dirty="0" err="1" smtClean="0">
                          <a:solidFill>
                            <a:srgbClr val="002060"/>
                          </a:solidFill>
                          <a:latin typeface="+mn-lt"/>
                          <a:cs typeface="Arial" panose="020B0604020202020204" pitchFamily="34" charset="0"/>
                        </a:rPr>
                        <a:t>dụng</a:t>
                      </a:r>
                      <a:r>
                        <a:rPr lang="en-US" sz="2200" baseline="0" dirty="0" smtClean="0">
                          <a:solidFill>
                            <a:srgbClr val="002060"/>
                          </a:solidFill>
                          <a:latin typeface="+mn-lt"/>
                          <a:cs typeface="Arial" panose="020B0604020202020204" pitchFamily="34" charset="0"/>
                        </a:rPr>
                        <a:t> ATS</a:t>
                      </a:r>
                      <a:r>
                        <a:rPr lang="en-US" sz="2200" baseline="0" dirty="0" smtClean="0">
                          <a:solidFill>
                            <a:srgbClr val="002060"/>
                          </a:solidFill>
                          <a:latin typeface="+mn-lt"/>
                          <a:cs typeface="Arial" panose="020B0604020202020204" pitchFamily="34" charset="0"/>
                        </a:rPr>
                        <a:t> </a:t>
                      </a:r>
                      <a:r>
                        <a:rPr lang="en-US" sz="2200" baseline="0" dirty="0">
                          <a:solidFill>
                            <a:srgbClr val="002060"/>
                          </a:solidFill>
                          <a:latin typeface="+mn-lt"/>
                          <a:cs typeface="Arial" panose="020B0604020202020204" pitchFamily="34" charset="0"/>
                        </a:rPr>
                        <a:t>ở </a:t>
                      </a:r>
                      <a:r>
                        <a:rPr lang="en-US" sz="2200" baseline="0" dirty="0" err="1">
                          <a:solidFill>
                            <a:srgbClr val="002060"/>
                          </a:solidFill>
                          <a:latin typeface="+mn-lt"/>
                          <a:cs typeface="Arial" panose="020B0604020202020204" pitchFamily="34" charset="0"/>
                        </a:rPr>
                        <a:t>Hà</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Nội</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Đà</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Nẵng</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và</a:t>
                      </a:r>
                      <a:r>
                        <a:rPr lang="en-US" sz="2200" baseline="0" dirty="0">
                          <a:solidFill>
                            <a:srgbClr val="002060"/>
                          </a:solidFill>
                          <a:latin typeface="+mn-lt"/>
                          <a:cs typeface="Arial" panose="020B0604020202020204" pitchFamily="34" charset="0"/>
                        </a:rPr>
                        <a:t> tp. HCM</a:t>
                      </a:r>
                      <a:endParaRPr lang="en-US" sz="220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dirty="0">
                          <a:solidFill>
                            <a:srgbClr val="002060"/>
                          </a:solidFill>
                          <a:latin typeface="+mn-lt"/>
                          <a:cs typeface="+mn-cs"/>
                        </a:rPr>
                        <a:t>2011</a:t>
                      </a:r>
                      <a:endParaRPr lang="en-US" sz="22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baseline="0" dirty="0">
                          <a:solidFill>
                            <a:srgbClr val="002060"/>
                          </a:solidFill>
                          <a:latin typeface="+mn-lt"/>
                          <a:cs typeface="+mn-cs"/>
                        </a:rPr>
                        <a:t>DU</a:t>
                      </a:r>
                    </a:p>
                    <a:p>
                      <a:pPr algn="ctr"/>
                      <a:r>
                        <a:rPr lang="en-US" sz="2200" b="0" baseline="0" dirty="0">
                          <a:solidFill>
                            <a:srgbClr val="002060"/>
                          </a:solidFill>
                          <a:latin typeface="+mn-lt"/>
                          <a:cs typeface="+mn-cs"/>
                        </a:rPr>
                        <a:t>MSM</a:t>
                      </a:r>
                    </a:p>
                    <a:p>
                      <a:pPr algn="ctr"/>
                      <a:r>
                        <a:rPr lang="en-US" sz="2200" b="0" baseline="0" dirty="0">
                          <a:solidFill>
                            <a:srgbClr val="002060"/>
                          </a:solidFill>
                          <a:latin typeface="+mn-lt"/>
                          <a:cs typeface="+mn-cs"/>
                        </a:rPr>
                        <a:t>FSW</a:t>
                      </a:r>
                      <a:endParaRPr lang="en-US" sz="2200" b="1"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err="1">
                          <a:solidFill>
                            <a:srgbClr val="002060"/>
                          </a:solidFill>
                          <a:latin typeface="+mn-lt"/>
                          <a:cs typeface="Arial" panose="020B0604020202020204" pitchFamily="34" charset="0"/>
                        </a:rPr>
                        <a:t>Tự</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báo</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cáo</a:t>
                      </a:r>
                      <a:endParaRPr lang="en-US" sz="22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65645">
                <a:tc>
                  <a:txBody>
                    <a:bodyPr/>
                    <a:lstStyle/>
                    <a:p>
                      <a:r>
                        <a:rPr lang="en-US" sz="2200" dirty="0" err="1">
                          <a:solidFill>
                            <a:srgbClr val="002060"/>
                          </a:solidFill>
                          <a:latin typeface="+mn-lt"/>
                          <a:cs typeface="Arial" panose="020B0604020202020204" pitchFamily="34" charset="0"/>
                        </a:rPr>
                        <a:t>Sử</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dụng</a:t>
                      </a:r>
                      <a:r>
                        <a:rPr lang="en-US" sz="2200" baseline="0" dirty="0">
                          <a:solidFill>
                            <a:srgbClr val="002060"/>
                          </a:solidFill>
                          <a:latin typeface="+mn-lt"/>
                          <a:cs typeface="Arial" panose="020B0604020202020204" pitchFamily="34" charset="0"/>
                        </a:rPr>
                        <a:t> </a:t>
                      </a:r>
                      <a:r>
                        <a:rPr lang="en-US" sz="2200" dirty="0">
                          <a:solidFill>
                            <a:srgbClr val="002060"/>
                          </a:solidFill>
                          <a:latin typeface="+mn-lt"/>
                          <a:cs typeface="Arial" panose="020B0604020202020204" pitchFamily="34" charset="0"/>
                        </a:rPr>
                        <a:t>ATS</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trong</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nhóm</a:t>
                      </a:r>
                      <a:r>
                        <a:rPr lang="en-US" sz="2200" baseline="0" dirty="0">
                          <a:solidFill>
                            <a:srgbClr val="002060"/>
                          </a:solidFill>
                          <a:latin typeface="+mn-lt"/>
                          <a:cs typeface="Arial" panose="020B0604020202020204" pitchFamily="34" charset="0"/>
                        </a:rPr>
                        <a:t> FSW </a:t>
                      </a:r>
                      <a:r>
                        <a:rPr lang="en-US" sz="2200" baseline="0" dirty="0" err="1">
                          <a:solidFill>
                            <a:srgbClr val="002060"/>
                          </a:solidFill>
                          <a:latin typeface="+mn-lt"/>
                          <a:cs typeface="Arial" panose="020B0604020202020204" pitchFamily="34" charset="0"/>
                        </a:rPr>
                        <a:t>tại</a:t>
                      </a:r>
                      <a:r>
                        <a:rPr lang="en-US" sz="2200" baseline="0" dirty="0">
                          <a:solidFill>
                            <a:srgbClr val="002060"/>
                          </a:solidFill>
                          <a:latin typeface="+mn-lt"/>
                          <a:cs typeface="Arial" panose="020B0604020202020204" pitchFamily="34" charset="0"/>
                        </a:rPr>
                        <a:t> HN</a:t>
                      </a:r>
                      <a:endParaRPr lang="en-US" sz="220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dirty="0">
                          <a:solidFill>
                            <a:srgbClr val="002060"/>
                          </a:solidFill>
                          <a:latin typeface="+mn-lt"/>
                          <a:cs typeface="+mn-cs"/>
                        </a:rPr>
                        <a:t>2012</a:t>
                      </a:r>
                      <a:endParaRPr lang="en-US" sz="22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mn-cs"/>
                        </a:rPr>
                        <a:t>FSW</a:t>
                      </a:r>
                      <a:endParaRPr lang="en-US" sz="2200" b="1"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Tự</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báo</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cáo</a:t>
                      </a:r>
                      <a:endPar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762000">
                <a:tc>
                  <a:txBody>
                    <a:bodyPr/>
                    <a:lstStyle/>
                    <a:p>
                      <a:r>
                        <a:rPr lang="en-US" sz="2200" dirty="0" err="1">
                          <a:solidFill>
                            <a:srgbClr val="002060"/>
                          </a:solidFill>
                          <a:latin typeface="+mn-lt"/>
                          <a:cs typeface="Arial" panose="020B0604020202020204" pitchFamily="34" charset="0"/>
                        </a:rPr>
                        <a:t>Sử</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dụng</a:t>
                      </a:r>
                      <a:r>
                        <a:rPr lang="en-US" sz="2200" baseline="0" dirty="0">
                          <a:solidFill>
                            <a:srgbClr val="002060"/>
                          </a:solidFill>
                          <a:latin typeface="+mn-lt"/>
                          <a:cs typeface="Arial" panose="020B0604020202020204" pitchFamily="34" charset="0"/>
                        </a:rPr>
                        <a:t> </a:t>
                      </a:r>
                      <a:r>
                        <a:rPr lang="en-US" sz="2200" dirty="0">
                          <a:solidFill>
                            <a:srgbClr val="002060"/>
                          </a:solidFill>
                          <a:latin typeface="+mn-lt"/>
                          <a:cs typeface="Arial" panose="020B0604020202020204" pitchFamily="34" charset="0"/>
                        </a:rPr>
                        <a:t>ATS</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trong</a:t>
                      </a:r>
                      <a:r>
                        <a:rPr lang="en-US" sz="2200" baseline="0" dirty="0">
                          <a:solidFill>
                            <a:srgbClr val="002060"/>
                          </a:solidFill>
                          <a:latin typeface="+mn-lt"/>
                          <a:cs typeface="Arial" panose="020B0604020202020204" pitchFamily="34" charset="0"/>
                        </a:rPr>
                        <a:t> </a:t>
                      </a:r>
                      <a:r>
                        <a:rPr lang="en-US" sz="2200" baseline="0" dirty="0" err="1">
                          <a:solidFill>
                            <a:srgbClr val="002060"/>
                          </a:solidFill>
                          <a:latin typeface="+mn-lt"/>
                          <a:cs typeface="Arial" panose="020B0604020202020204" pitchFamily="34" charset="0"/>
                        </a:rPr>
                        <a:t>nhóm</a:t>
                      </a:r>
                      <a:r>
                        <a:rPr lang="en-US" sz="2200" baseline="0" dirty="0">
                          <a:solidFill>
                            <a:srgbClr val="002060"/>
                          </a:solidFill>
                          <a:latin typeface="+mn-lt"/>
                          <a:cs typeface="Arial" panose="020B0604020202020204" pitchFamily="34" charset="0"/>
                        </a:rPr>
                        <a:t> </a:t>
                      </a:r>
                      <a:r>
                        <a:rPr lang="en-US" sz="2200" b="0" baseline="0" dirty="0">
                          <a:solidFill>
                            <a:srgbClr val="002060"/>
                          </a:solidFill>
                          <a:latin typeface="+mn-lt"/>
                          <a:cs typeface="+mn-cs"/>
                        </a:rPr>
                        <a:t>MSM </a:t>
                      </a:r>
                      <a:r>
                        <a:rPr lang="en-US" sz="2200" b="0" baseline="0" dirty="0" err="1">
                          <a:solidFill>
                            <a:srgbClr val="002060"/>
                          </a:solidFill>
                          <a:latin typeface="+mn-lt"/>
                          <a:cs typeface="+mn-cs"/>
                        </a:rPr>
                        <a:t>tại</a:t>
                      </a:r>
                      <a:r>
                        <a:rPr lang="en-US" sz="2200" b="0" baseline="0" dirty="0">
                          <a:solidFill>
                            <a:srgbClr val="002060"/>
                          </a:solidFill>
                          <a:latin typeface="+mn-lt"/>
                          <a:cs typeface="+mn-cs"/>
                        </a:rPr>
                        <a:t> </a:t>
                      </a:r>
                      <a:r>
                        <a:rPr lang="en-US" sz="2200" b="0" baseline="0" dirty="0" err="1">
                          <a:solidFill>
                            <a:srgbClr val="002060"/>
                          </a:solidFill>
                          <a:latin typeface="+mn-lt"/>
                          <a:cs typeface="+mn-cs"/>
                        </a:rPr>
                        <a:t>Hà</a:t>
                      </a:r>
                      <a:r>
                        <a:rPr lang="en-US" sz="2200" b="0" baseline="0" dirty="0">
                          <a:solidFill>
                            <a:srgbClr val="002060"/>
                          </a:solidFill>
                          <a:latin typeface="+mn-lt"/>
                          <a:cs typeface="+mn-cs"/>
                        </a:rPr>
                        <a:t> </a:t>
                      </a:r>
                      <a:r>
                        <a:rPr lang="en-US" sz="2200" b="0" baseline="0" dirty="0" err="1">
                          <a:solidFill>
                            <a:srgbClr val="002060"/>
                          </a:solidFill>
                          <a:latin typeface="+mn-lt"/>
                          <a:cs typeface="+mn-cs"/>
                        </a:rPr>
                        <a:t>Nội</a:t>
                      </a:r>
                      <a:r>
                        <a:rPr lang="en-US" sz="2200" b="0" baseline="0" dirty="0">
                          <a:solidFill>
                            <a:srgbClr val="002060"/>
                          </a:solidFill>
                          <a:latin typeface="+mn-lt"/>
                          <a:cs typeface="+mn-cs"/>
                        </a:rPr>
                        <a:t> </a:t>
                      </a:r>
                      <a:r>
                        <a:rPr lang="en-US" sz="2200" b="0" baseline="0" dirty="0" err="1">
                          <a:solidFill>
                            <a:srgbClr val="002060"/>
                          </a:solidFill>
                          <a:latin typeface="+mn-lt"/>
                          <a:cs typeface="+mn-cs"/>
                        </a:rPr>
                        <a:t>và</a:t>
                      </a:r>
                      <a:r>
                        <a:rPr lang="en-US" sz="2200" b="0" baseline="0" dirty="0">
                          <a:solidFill>
                            <a:srgbClr val="002060"/>
                          </a:solidFill>
                          <a:latin typeface="+mn-lt"/>
                          <a:cs typeface="+mn-cs"/>
                        </a:rPr>
                        <a:t> tp. HCM</a:t>
                      </a:r>
                      <a:endParaRPr lang="en-US" sz="2200" b="1"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mn-cs"/>
                        </a:rPr>
                        <a:t>2014</a:t>
                      </a:r>
                      <a:endParaRPr lang="en-US" sz="2200" b="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rPr>
                        <a:t>MSM</a:t>
                      </a:r>
                      <a:endParaRPr lang="en-US" sz="2200" b="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Tự</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báo</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cáo</a:t>
                      </a:r>
                      <a:endPar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762000">
                <a:tc>
                  <a:txBody>
                    <a:bodyPr/>
                    <a:lstStyle/>
                    <a:p>
                      <a:r>
                        <a:rPr lang="en-US" sz="2200" b="0" baseline="0" dirty="0" err="1" smtClean="0">
                          <a:solidFill>
                            <a:srgbClr val="002060"/>
                          </a:solidFill>
                          <a:latin typeface="+mn-lt"/>
                          <a:cs typeface="Arial" panose="020B0604020202020204" pitchFamily="34" charset="0"/>
                        </a:rPr>
                        <a:t>Nghiên</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cứu</a:t>
                      </a:r>
                      <a:r>
                        <a:rPr lang="en-US" sz="2200" b="0" baseline="0" dirty="0" smtClean="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nhóm</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nam</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bán</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dâm</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đồng</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giới</a:t>
                      </a:r>
                      <a:r>
                        <a:rPr lang="en-US" sz="2200" b="0" baseline="0" dirty="0">
                          <a:solidFill>
                            <a:srgbClr val="002060"/>
                          </a:solidFill>
                          <a:latin typeface="+mn-lt"/>
                          <a:cs typeface="Arial" panose="020B0604020202020204" pitchFamily="34" charset="0"/>
                        </a:rPr>
                        <a:t> (</a:t>
                      </a:r>
                      <a:r>
                        <a:rPr lang="en-US" sz="2200" b="0" dirty="0">
                          <a:solidFill>
                            <a:srgbClr val="002060"/>
                          </a:solidFill>
                          <a:latin typeface="+mn-lt"/>
                          <a:cs typeface="Arial" panose="020B0604020202020204" pitchFamily="34" charset="0"/>
                        </a:rPr>
                        <a:t>MSW)</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tại</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Hà</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Nội</a:t>
                      </a:r>
                      <a:endParaRPr lang="en-US" sz="2200" b="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2014</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MSW</a:t>
                      </a:r>
                      <a:r>
                        <a:rPr lang="en-US" sz="2200" b="0" baseline="0" dirty="0">
                          <a:solidFill>
                            <a:srgbClr val="002060"/>
                          </a:solidFill>
                          <a:latin typeface="+mn-lt"/>
                          <a:cs typeface="Arial" panose="020B0604020202020204" pitchFamily="34" charset="0"/>
                        </a:rPr>
                        <a:t> </a:t>
                      </a:r>
                      <a:endParaRPr lang="en-US" sz="2200" b="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Tự</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báo</a:t>
                      </a:r>
                      <a:r>
                        <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r>
                        <a:rPr kumimoji="0" lang="en-US" sz="2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cáo</a:t>
                      </a:r>
                      <a:endParaRPr kumimoji="0" lang="en-US" sz="2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64935055"/>
                  </a:ext>
                </a:extLst>
              </a:tr>
              <a:tr h="1097280">
                <a:tc>
                  <a:txBody>
                    <a:bodyPr/>
                    <a:lstStyle/>
                    <a:p>
                      <a:r>
                        <a:rPr lang="en-US" sz="2200" b="0" dirty="0">
                          <a:solidFill>
                            <a:srgbClr val="002060"/>
                          </a:solidFill>
                          <a:latin typeface="+mn-lt"/>
                          <a:cs typeface="Arial" panose="020B0604020202020204" pitchFamily="34" charset="0"/>
                        </a:rPr>
                        <a:t>IBBS </a:t>
                      </a:r>
                      <a:r>
                        <a:rPr lang="en-US" sz="2200" b="0" dirty="0" err="1">
                          <a:solidFill>
                            <a:srgbClr val="002060"/>
                          </a:solidFill>
                          <a:latin typeface="+mn-lt"/>
                          <a:cs typeface="Arial" panose="020B0604020202020204" pitchFamily="34" charset="0"/>
                        </a:rPr>
                        <a:t>vòng</a:t>
                      </a:r>
                      <a:r>
                        <a:rPr lang="en-US" sz="2200" b="0" baseline="0" dirty="0">
                          <a:solidFill>
                            <a:srgbClr val="002060"/>
                          </a:solidFill>
                          <a:latin typeface="+mn-lt"/>
                          <a:cs typeface="Arial" panose="020B0604020202020204" pitchFamily="34" charset="0"/>
                        </a:rPr>
                        <a:t> III</a:t>
                      </a:r>
                      <a:endParaRPr lang="en-US" sz="2200" b="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2013</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DU</a:t>
                      </a:r>
                    </a:p>
                    <a:p>
                      <a:pPr algn="ctr"/>
                      <a:r>
                        <a:rPr lang="en-US" sz="2200" b="0" dirty="0">
                          <a:solidFill>
                            <a:srgbClr val="002060"/>
                          </a:solidFill>
                          <a:latin typeface="+mn-lt"/>
                          <a:cs typeface="Arial" panose="020B0604020202020204" pitchFamily="34" charset="0"/>
                        </a:rPr>
                        <a:t>MSM </a:t>
                      </a:r>
                    </a:p>
                    <a:p>
                      <a:pPr algn="ctr"/>
                      <a:r>
                        <a:rPr lang="en-US" sz="2200" b="0" dirty="0">
                          <a:solidFill>
                            <a:srgbClr val="002060"/>
                          </a:solidFill>
                          <a:latin typeface="+mn-lt"/>
                          <a:cs typeface="Arial" panose="020B0604020202020204" pitchFamily="34" charset="0"/>
                        </a:rPr>
                        <a:t>FSW</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dirty="0">
                          <a:solidFill>
                            <a:srgbClr val="002060"/>
                          </a:solidFill>
                          <a:latin typeface="+mn-lt"/>
                          <a:cs typeface="Arial" panose="020B0604020202020204" pitchFamily="34" charset="0"/>
                        </a:rPr>
                        <a:t>XN </a:t>
                      </a:r>
                      <a:r>
                        <a:rPr lang="en-US" sz="2200" b="0" dirty="0" err="1">
                          <a:solidFill>
                            <a:srgbClr val="002060"/>
                          </a:solidFill>
                          <a:latin typeface="+mn-lt"/>
                          <a:cs typeface="Arial" panose="020B0604020202020204" pitchFamily="34" charset="0"/>
                        </a:rPr>
                        <a:t>nước</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tiểu</a:t>
                      </a:r>
                      <a:endParaRPr lang="en-US" sz="22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942794197"/>
                  </a:ext>
                </a:extLst>
              </a:tr>
              <a:tr h="786072">
                <a:tc>
                  <a:txBody>
                    <a:bodyPr/>
                    <a:lstStyle/>
                    <a:p>
                      <a:r>
                        <a:rPr lang="en-US" sz="2200" b="0" baseline="0" dirty="0" smtClean="0">
                          <a:solidFill>
                            <a:srgbClr val="002060"/>
                          </a:solidFill>
                          <a:latin typeface="+mn-lt"/>
                          <a:cs typeface="Arial" panose="020B0604020202020204" pitchFamily="34" charset="0"/>
                        </a:rPr>
                        <a:t>Chi </a:t>
                      </a:r>
                      <a:r>
                        <a:rPr lang="en-US" sz="2200" b="0" baseline="0" dirty="0" err="1" smtClean="0">
                          <a:solidFill>
                            <a:srgbClr val="002060"/>
                          </a:solidFill>
                          <a:latin typeface="+mn-lt"/>
                          <a:cs typeface="Arial" panose="020B0604020202020204" pitchFamily="34" charset="0"/>
                        </a:rPr>
                        <a:t>phí</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hiệu</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quả</a:t>
                      </a:r>
                      <a:r>
                        <a:rPr lang="en-US" sz="2200" b="0" baseline="0" dirty="0" smtClean="0">
                          <a:solidFill>
                            <a:srgbClr val="002060"/>
                          </a:solidFill>
                          <a:latin typeface="+mn-lt"/>
                          <a:cs typeface="Arial" panose="020B0604020202020204" pitchFamily="34" charset="0"/>
                        </a:rPr>
                        <a:t> MMT vs. </a:t>
                      </a:r>
                      <a:r>
                        <a:rPr lang="en-US" sz="2200" b="0" baseline="0" dirty="0" err="1" smtClean="0">
                          <a:solidFill>
                            <a:srgbClr val="002060"/>
                          </a:solidFill>
                          <a:latin typeface="+mn-lt"/>
                          <a:cs typeface="Arial" panose="020B0604020202020204" pitchFamily="34" charset="0"/>
                        </a:rPr>
                        <a:t>Cai</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nghiện</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tập</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trung</a:t>
                      </a:r>
                      <a:r>
                        <a:rPr lang="en-US" sz="2200" b="0" baseline="0" dirty="0" smtClean="0">
                          <a:solidFill>
                            <a:srgbClr val="002060"/>
                          </a:solidFill>
                          <a:latin typeface="+mn-lt"/>
                          <a:cs typeface="Arial" panose="020B0604020202020204" pitchFamily="34" charset="0"/>
                        </a:rPr>
                        <a:t> </a:t>
                      </a:r>
                      <a:r>
                        <a:rPr lang="en-US" sz="2200" b="0" baseline="0" dirty="0" err="1" smtClean="0">
                          <a:solidFill>
                            <a:srgbClr val="002060"/>
                          </a:solidFill>
                          <a:latin typeface="+mn-lt"/>
                          <a:cs typeface="Arial" panose="020B0604020202020204" pitchFamily="34" charset="0"/>
                        </a:rPr>
                        <a:t>tại</a:t>
                      </a:r>
                      <a:r>
                        <a:rPr lang="en-US" sz="2200" b="0" baseline="0" dirty="0" smtClean="0">
                          <a:solidFill>
                            <a:srgbClr val="002060"/>
                          </a:solidFill>
                          <a:latin typeface="+mn-lt"/>
                          <a:cs typeface="Arial" panose="020B0604020202020204" pitchFamily="34" charset="0"/>
                        </a:rPr>
                        <a:t> </a:t>
                      </a:r>
                      <a:r>
                        <a:rPr lang="en-US" sz="2200" b="0" baseline="0" dirty="0">
                          <a:solidFill>
                            <a:srgbClr val="002060"/>
                          </a:solidFill>
                          <a:latin typeface="+mn-lt"/>
                          <a:cs typeface="Arial" panose="020B0604020202020204" pitchFamily="34" charset="0"/>
                        </a:rPr>
                        <a:t>Hải </a:t>
                      </a:r>
                      <a:r>
                        <a:rPr lang="en-US" sz="2200" b="0" baseline="0" dirty="0" err="1">
                          <a:solidFill>
                            <a:srgbClr val="002060"/>
                          </a:solidFill>
                          <a:latin typeface="+mn-lt"/>
                          <a:cs typeface="Arial" panose="020B0604020202020204" pitchFamily="34" charset="0"/>
                        </a:rPr>
                        <a:t>Phòng</a:t>
                      </a:r>
                      <a:endParaRPr lang="en-US" sz="2200" b="0" dirty="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2014</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a:solidFill>
                            <a:srgbClr val="002060"/>
                          </a:solidFill>
                          <a:latin typeface="+mn-lt"/>
                          <a:cs typeface="Arial" panose="020B0604020202020204" pitchFamily="34" charset="0"/>
                        </a:rPr>
                        <a:t>BN methadone</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0" dirty="0" err="1">
                          <a:solidFill>
                            <a:srgbClr val="002060"/>
                          </a:solidFill>
                          <a:latin typeface="+mn-lt"/>
                          <a:cs typeface="Arial" panose="020B0604020202020204" pitchFamily="34" charset="0"/>
                        </a:rPr>
                        <a:t>Tự</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báo</a:t>
                      </a:r>
                      <a:r>
                        <a:rPr lang="en-US" sz="2200" b="0" baseline="0" dirty="0">
                          <a:solidFill>
                            <a:srgbClr val="002060"/>
                          </a:solidFill>
                          <a:latin typeface="+mn-lt"/>
                          <a:cs typeface="Arial" panose="020B0604020202020204" pitchFamily="34" charset="0"/>
                        </a:rPr>
                        <a:t> </a:t>
                      </a:r>
                      <a:r>
                        <a:rPr lang="en-US" sz="2200" b="0" baseline="0" dirty="0" err="1">
                          <a:solidFill>
                            <a:srgbClr val="002060"/>
                          </a:solidFill>
                          <a:latin typeface="+mn-lt"/>
                          <a:cs typeface="Arial" panose="020B0604020202020204" pitchFamily="34" charset="0"/>
                        </a:rPr>
                        <a:t>cáo</a:t>
                      </a:r>
                      <a:endParaRPr lang="en-US" sz="22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8504082"/>
                  </a:ext>
                </a:extLst>
              </a:tr>
            </a:tbl>
          </a:graphicData>
        </a:graphic>
      </p:graphicFrame>
    </p:spTree>
    <p:extLst>
      <p:ext uri="{BB962C8B-B14F-4D97-AF65-F5344CB8AC3E}">
        <p14:creationId xmlns:p14="http://schemas.microsoft.com/office/powerpoint/2010/main" val="171237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886700" cy="4351338"/>
          </a:xfrm>
        </p:spPr>
        <p:txBody>
          <a:bodyPr/>
          <a:lstStyle/>
          <a:p>
            <a:pPr marL="0" indent="0">
              <a:buNone/>
            </a:pPr>
            <a:r>
              <a:rPr lang="en-US" dirty="0" err="1">
                <a:solidFill>
                  <a:schemeClr val="bg1">
                    <a:lumMod val="85000"/>
                  </a:schemeClr>
                </a:solidFill>
                <a:latin typeface="Arial" panose="020B0604020202020204" pitchFamily="34" charset="0"/>
                <a:cs typeface="Arial" panose="020B0604020202020204" pitchFamily="34" charset="0"/>
              </a:rPr>
              <a:t>Tổng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sử</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dụng</a:t>
            </a:r>
            <a:r>
              <a:rPr lang="en-US" dirty="0">
                <a:solidFill>
                  <a:schemeClr val="bg1">
                    <a:lumMod val="85000"/>
                  </a:schemeClr>
                </a:solidFill>
                <a:latin typeface="Arial" panose="020B0604020202020204" pitchFamily="34" charset="0"/>
                <a:cs typeface="Arial" panose="020B0604020202020204" pitchFamily="34" charset="0"/>
              </a:rPr>
              <a:t> ATS </a:t>
            </a:r>
            <a:r>
              <a:rPr lang="en-US" dirty="0" err="1">
                <a:solidFill>
                  <a:schemeClr val="bg1">
                    <a:lumMod val="85000"/>
                  </a:schemeClr>
                </a:solidFill>
                <a:latin typeface="Arial" panose="020B0604020202020204" pitchFamily="34" charset="0"/>
                <a:cs typeface="Arial" panose="020B0604020202020204" pitchFamily="34" charset="0"/>
              </a:rPr>
              <a:t>và</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vấn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đề</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sức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khỏe</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liên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quan</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trong</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các</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nhóm</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nguy</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cơ</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cao</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tại</a:t>
            </a:r>
            <a:r>
              <a:rPr lang="en-US" dirty="0">
                <a:solidFill>
                  <a:schemeClr val="bg1">
                    <a:lumMod val="85000"/>
                  </a:schemeClr>
                </a:solidFill>
                <a:latin typeface="Arial" panose="020B0604020202020204" pitchFamily="34" charset="0"/>
                <a:cs typeface="Arial" panose="020B0604020202020204" pitchFamily="34" charset="0"/>
              </a:rPr>
              <a:t> </a:t>
            </a:r>
            <a:r>
              <a:rPr lang="en-US" dirty="0" err="1">
                <a:solidFill>
                  <a:schemeClr val="bg1">
                    <a:lumMod val="85000"/>
                  </a:schemeClr>
                </a:solidFill>
                <a:latin typeface="Arial" panose="020B0604020202020204" pitchFamily="34" charset="0"/>
                <a:cs typeface="Arial" panose="020B0604020202020204" pitchFamily="34" charset="0"/>
              </a:rPr>
              <a:t>Việt</a:t>
            </a:r>
            <a:r>
              <a:rPr lang="en-US" dirty="0">
                <a:solidFill>
                  <a:schemeClr val="bg1">
                    <a:lumMod val="85000"/>
                  </a:schemeClr>
                </a:solidFill>
                <a:latin typeface="Arial" panose="020B0604020202020204" pitchFamily="34" charset="0"/>
                <a:cs typeface="Arial" panose="020B0604020202020204" pitchFamily="34" charset="0"/>
              </a:rPr>
              <a:t> Nam:</a:t>
            </a:r>
          </a:p>
          <a:p>
            <a:pPr lvl="0">
              <a:spcBef>
                <a:spcPts val="1200"/>
              </a:spcBef>
              <a:spcAft>
                <a:spcPts val="1200"/>
              </a:spcAft>
              <a:buFont typeface="Wingdings" panose="05000000000000000000" pitchFamily="2" charset="2"/>
              <a:buChar char="§"/>
            </a:pPr>
            <a:r>
              <a:rPr lang="en-US" sz="2400" b="1" dirty="0" err="1">
                <a:solidFill>
                  <a:srgbClr val="002060"/>
                </a:solidFill>
                <a:latin typeface="Arial" panose="020B0604020202020204" pitchFamily="34" charset="0"/>
                <a:cs typeface="Arial" panose="020B0604020202020204" pitchFamily="34" charset="0"/>
              </a:rPr>
              <a:t>Người</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sử</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dụng</a:t>
            </a:r>
            <a:r>
              <a:rPr lang="en-US" sz="2400" b="1" dirty="0">
                <a:solidFill>
                  <a:srgbClr val="002060"/>
                </a:solidFill>
                <a:latin typeface="Arial" panose="020B0604020202020204" pitchFamily="34" charset="0"/>
                <a:cs typeface="Arial" panose="020B0604020202020204" pitchFamily="34" charset="0"/>
              </a:rPr>
              <a:t> ma </a:t>
            </a:r>
            <a:r>
              <a:rPr lang="en-US" sz="2400" b="1" dirty="0" err="1">
                <a:solidFill>
                  <a:srgbClr val="002060"/>
                </a:solidFill>
                <a:latin typeface="Arial" panose="020B0604020202020204" pitchFamily="34" charset="0"/>
                <a:cs typeface="Arial" panose="020B0604020202020204" pitchFamily="34" charset="0"/>
              </a:rPr>
              <a:t>túy</a:t>
            </a:r>
            <a:r>
              <a:rPr lang="en-US" sz="2400" b="1" dirty="0">
                <a:solidFill>
                  <a:srgbClr val="002060"/>
                </a:solidFill>
                <a:latin typeface="Arial" panose="020B0604020202020204" pitchFamily="34" charset="0"/>
                <a:cs typeface="Arial" panose="020B0604020202020204" pitchFamily="34" charset="0"/>
              </a:rPr>
              <a:t> (DU) / </a:t>
            </a:r>
            <a:r>
              <a:rPr lang="en-US" sz="2400" b="1" dirty="0" err="1">
                <a:solidFill>
                  <a:srgbClr val="002060"/>
                </a:solidFill>
                <a:latin typeface="Arial" panose="020B0604020202020204" pitchFamily="34" charset="0"/>
                <a:cs typeface="Arial" panose="020B0604020202020204" pitchFamily="34" charset="0"/>
              </a:rPr>
              <a:t>Bệnh</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nhân</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điều</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trị</a:t>
            </a:r>
            <a:r>
              <a:rPr lang="en-US" sz="2400" b="1" dirty="0">
                <a:solidFill>
                  <a:srgbClr val="002060"/>
                </a:solidFill>
                <a:latin typeface="Arial" panose="020B0604020202020204" pitchFamily="34" charset="0"/>
                <a:cs typeface="Arial" panose="020B0604020202020204" pitchFamily="34" charset="0"/>
              </a:rPr>
              <a:t> methadone</a:t>
            </a:r>
          </a:p>
          <a:p>
            <a:pPr lvl="0">
              <a:spcAft>
                <a:spcPts val="1200"/>
              </a:spcAft>
              <a:buFont typeface="Wingdings" panose="05000000000000000000" pitchFamily="2" charset="2"/>
              <a:buChar char="§"/>
            </a:pPr>
            <a:r>
              <a:rPr lang="en-US" sz="2400" dirty="0">
                <a:solidFill>
                  <a:schemeClr val="bg1">
                    <a:lumMod val="85000"/>
                  </a:schemeClr>
                </a:solidFill>
                <a:latin typeface="Arial" panose="020B0604020202020204" pitchFamily="34" charset="0"/>
                <a:cs typeface="Arial" panose="020B0604020202020204" pitchFamily="34" charset="0"/>
              </a:rPr>
              <a:t>Nam </a:t>
            </a:r>
            <a:r>
              <a:rPr lang="en-US" sz="2400" dirty="0" err="1">
                <a:solidFill>
                  <a:schemeClr val="bg1">
                    <a:lumMod val="85000"/>
                  </a:schemeClr>
                </a:solidFill>
                <a:latin typeface="Arial" panose="020B0604020202020204" pitchFamily="34" charset="0"/>
                <a:cs typeface="Arial" panose="020B0604020202020204" pitchFamily="34" charset="0"/>
              </a:rPr>
              <a:t>quan</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hệ</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tình</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dục</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đồng</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giới</a:t>
            </a:r>
            <a:r>
              <a:rPr lang="en-US" sz="2400" dirty="0">
                <a:solidFill>
                  <a:schemeClr val="bg1">
                    <a:lumMod val="85000"/>
                  </a:schemeClr>
                </a:solidFill>
                <a:latin typeface="Arial" panose="020B0604020202020204" pitchFamily="34" charset="0"/>
                <a:cs typeface="Arial" panose="020B0604020202020204" pitchFamily="34" charset="0"/>
              </a:rPr>
              <a:t> (MSM)</a:t>
            </a:r>
          </a:p>
          <a:p>
            <a:pPr lvl="0">
              <a:spcAft>
                <a:spcPts val="1200"/>
              </a:spcAft>
              <a:buFont typeface="Wingdings" panose="05000000000000000000" pitchFamily="2" charset="2"/>
              <a:buChar char="§"/>
            </a:pPr>
            <a:r>
              <a:rPr lang="en-US" sz="2400" dirty="0" err="1">
                <a:solidFill>
                  <a:schemeClr val="bg1">
                    <a:lumMod val="85000"/>
                  </a:schemeClr>
                </a:solidFill>
                <a:latin typeface="Arial" panose="020B0604020202020204" pitchFamily="34" charset="0"/>
                <a:cs typeface="Arial" panose="020B0604020202020204" pitchFamily="34" charset="0"/>
              </a:rPr>
              <a:t>Phụ</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nữ</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mại</a:t>
            </a:r>
            <a:r>
              <a:rPr lang="en-US" sz="2400" dirty="0">
                <a:solidFill>
                  <a:schemeClr val="bg1">
                    <a:lumMod val="85000"/>
                  </a:schemeClr>
                </a:solidFill>
                <a:latin typeface="Arial" panose="020B0604020202020204" pitchFamily="34" charset="0"/>
                <a:cs typeface="Arial" panose="020B0604020202020204" pitchFamily="34" charset="0"/>
              </a:rPr>
              <a:t> </a:t>
            </a:r>
            <a:r>
              <a:rPr lang="en-US" sz="2400" dirty="0" err="1">
                <a:solidFill>
                  <a:schemeClr val="bg1">
                    <a:lumMod val="85000"/>
                  </a:schemeClr>
                </a:solidFill>
                <a:latin typeface="Arial" panose="020B0604020202020204" pitchFamily="34" charset="0"/>
                <a:cs typeface="Arial" panose="020B0604020202020204" pitchFamily="34" charset="0"/>
              </a:rPr>
              <a:t>dâm</a:t>
            </a:r>
            <a:r>
              <a:rPr lang="en-US" sz="2400" dirty="0">
                <a:solidFill>
                  <a:schemeClr val="bg1">
                    <a:lumMod val="85000"/>
                  </a:schemeClr>
                </a:solidFill>
                <a:latin typeface="Arial" panose="020B0604020202020204" pitchFamily="34" charset="0"/>
                <a:cs typeface="Arial" panose="020B0604020202020204" pitchFamily="34" charset="0"/>
              </a:rPr>
              <a:t> (FSW)</a:t>
            </a:r>
          </a:p>
          <a:p>
            <a:endParaRPr lang="en-US" dirty="0"/>
          </a:p>
        </p:txBody>
      </p:sp>
    </p:spTree>
    <p:extLst>
      <p:ext uri="{BB962C8B-B14F-4D97-AF65-F5344CB8AC3E}">
        <p14:creationId xmlns:p14="http://schemas.microsoft.com/office/powerpoint/2010/main" val="237184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Cỡ</a:t>
            </a:r>
            <a:r>
              <a:rPr lang="en-US" dirty="0"/>
              <a:t> </a:t>
            </a:r>
            <a:r>
              <a:rPr lang="en-US" dirty="0" err="1"/>
              <a:t>mẫu</a:t>
            </a:r>
            <a:r>
              <a:rPr lang="en-US" dirty="0"/>
              <a:t> </a:t>
            </a:r>
            <a:r>
              <a:rPr lang="en-US" dirty="0" err="1"/>
              <a:t>nghiên</a:t>
            </a:r>
            <a:r>
              <a:rPr lang="en-US" dirty="0"/>
              <a:t> </a:t>
            </a:r>
            <a:r>
              <a:rPr lang="en-US" dirty="0" err="1"/>
              <a:t>cứu</a:t>
            </a:r>
            <a:endParaRPr lang="vi-VN" dirty="0"/>
          </a:p>
        </p:txBody>
      </p:sp>
      <p:graphicFrame>
        <p:nvGraphicFramePr>
          <p:cNvPr id="4" name="Table 3"/>
          <p:cNvGraphicFramePr>
            <a:graphicFrameLocks noGrp="1"/>
          </p:cNvGraphicFramePr>
          <p:nvPr>
            <p:extLst>
              <p:ext uri="{D42A27DB-BD31-4B8C-83A1-F6EECF244321}">
                <p14:modId xmlns:p14="http://schemas.microsoft.com/office/powerpoint/2010/main" val="2202888139"/>
              </p:ext>
            </p:extLst>
          </p:nvPr>
        </p:nvGraphicFramePr>
        <p:xfrm>
          <a:off x="457200" y="1219200"/>
          <a:ext cx="8343900" cy="2913785"/>
        </p:xfrm>
        <a:graphic>
          <a:graphicData uri="http://schemas.openxmlformats.org/drawingml/2006/table">
            <a:tbl>
              <a:tblPr firstRow="1" bandRow="1">
                <a:effectLst>
                  <a:outerShdw blurRad="50800" dist="38100" dir="2700000" algn="tl" rotWithShape="0">
                    <a:prstClr val="black">
                      <a:alpha val="40000"/>
                    </a:prstClr>
                  </a:outerShdw>
                </a:effectLst>
                <a:tableStyleId>{17292A2E-F333-43FB-9621-5CBBE7FDCDCB}</a:tableStyleId>
              </a:tblPr>
              <a:tblGrid>
                <a:gridCol w="4795346">
                  <a:extLst>
                    <a:ext uri="{9D8B030D-6E8A-4147-A177-3AD203B41FA5}">
                      <a16:colId xmlns:a16="http://schemas.microsoft.com/office/drawing/2014/main" xmlns="" val="1465873419"/>
                    </a:ext>
                  </a:extLst>
                </a:gridCol>
                <a:gridCol w="1246789">
                  <a:extLst>
                    <a:ext uri="{9D8B030D-6E8A-4147-A177-3AD203B41FA5}">
                      <a16:colId xmlns:a16="http://schemas.microsoft.com/office/drawing/2014/main" xmlns="" val="460753844"/>
                    </a:ext>
                  </a:extLst>
                </a:gridCol>
                <a:gridCol w="2301765">
                  <a:extLst>
                    <a:ext uri="{9D8B030D-6E8A-4147-A177-3AD203B41FA5}">
                      <a16:colId xmlns:a16="http://schemas.microsoft.com/office/drawing/2014/main" xmlns="" val="1440626119"/>
                    </a:ext>
                  </a:extLst>
                </a:gridCol>
              </a:tblGrid>
              <a:tr h="902105">
                <a:tc>
                  <a:txBody>
                    <a:bodyPr/>
                    <a:lstStyle/>
                    <a:p>
                      <a:pPr algn="l"/>
                      <a:r>
                        <a:rPr lang="en-US" sz="2400" b="1" kern="1200" baseline="0" dirty="0" err="1">
                          <a:solidFill>
                            <a:srgbClr val="7030A0"/>
                          </a:solidFill>
                          <a:latin typeface="+mn-lt"/>
                          <a:ea typeface="+mn-ea"/>
                          <a:cs typeface="+mn-cs"/>
                        </a:rPr>
                        <a:t>Nghiên</a:t>
                      </a:r>
                      <a:r>
                        <a:rPr lang="en-US" sz="2400" b="1" kern="1200" baseline="0" dirty="0">
                          <a:solidFill>
                            <a:srgbClr val="7030A0"/>
                          </a:solidFill>
                          <a:latin typeface="+mn-lt"/>
                          <a:ea typeface="+mn-ea"/>
                          <a:cs typeface="+mn-cs"/>
                        </a:rPr>
                        <a:t> </a:t>
                      </a:r>
                      <a:r>
                        <a:rPr lang="en-US" sz="2400" b="1" kern="1200" baseline="0" dirty="0" err="1">
                          <a:solidFill>
                            <a:srgbClr val="7030A0"/>
                          </a:solidFill>
                          <a:latin typeface="+mn-lt"/>
                          <a:ea typeface="+mn-ea"/>
                          <a:cs typeface="+mn-cs"/>
                        </a:rPr>
                        <a:t>cứu</a:t>
                      </a:r>
                      <a:endParaRPr lang="en-US" sz="2400" b="1" kern="1200" dirty="0">
                        <a:solidFill>
                          <a:srgbClr val="7030A0"/>
                        </a:solidFill>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rPr>
                        <a:t>Năm</a:t>
                      </a:r>
                      <a:endParaRPr lang="en-US" sz="2400" dirty="0">
                        <a:solidFill>
                          <a:srgbClr val="7030A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2400" dirty="0" err="1">
                          <a:solidFill>
                            <a:srgbClr val="7030A0"/>
                          </a:solidFill>
                          <a:latin typeface="+mn-lt"/>
                          <a:cs typeface="Arial" panose="020B0604020202020204" pitchFamily="34" charset="0"/>
                        </a:rPr>
                        <a:t>Cỡ</a:t>
                      </a:r>
                      <a:r>
                        <a:rPr lang="en-US" sz="2400" baseline="0" dirty="0">
                          <a:solidFill>
                            <a:srgbClr val="7030A0"/>
                          </a:solidFill>
                          <a:latin typeface="+mn-lt"/>
                          <a:cs typeface="Arial" panose="020B0604020202020204" pitchFamily="34" charset="0"/>
                        </a:rPr>
                        <a:t> </a:t>
                      </a:r>
                      <a:r>
                        <a:rPr lang="en-US" sz="2400" baseline="0" dirty="0" err="1">
                          <a:solidFill>
                            <a:srgbClr val="7030A0"/>
                          </a:solidFill>
                          <a:latin typeface="+mn-lt"/>
                          <a:cs typeface="Arial" panose="020B0604020202020204" pitchFamily="34" charset="0"/>
                        </a:rPr>
                        <a:t>mẫu</a:t>
                      </a:r>
                      <a:endParaRPr lang="en-US" sz="2400" dirty="0">
                        <a:solidFill>
                          <a:srgbClr val="7030A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extLst>
                  <a:ext uri="{0D108BD9-81ED-4DB2-BD59-A6C34878D82A}">
                    <a16:rowId xmlns:a16="http://schemas.microsoft.com/office/drawing/2014/main" xmlns="" val="3539859392"/>
                  </a:ext>
                </a:extLst>
              </a:tr>
              <a:tr h="1188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
                      </a:r>
                      <a:r>
                        <a:rPr lang="en-US" sz="2400" dirty="0" smtClean="0">
                          <a:solidFill>
                            <a:srgbClr val="002060"/>
                          </a:solidFill>
                          <a:latin typeface="+mn-lt"/>
                          <a:cs typeface="Arial" panose="020B0604020202020204" pitchFamily="34" charset="0"/>
                        </a:rPr>
                        <a:t>ATS</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trong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các</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nhóm</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có</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nguy</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cơ</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sử</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dụng</a:t>
                      </a:r>
                      <a:r>
                        <a:rPr lang="en-US" sz="2400" baseline="0" dirty="0" smtClean="0">
                          <a:solidFill>
                            <a:srgbClr val="002060"/>
                          </a:solidFill>
                          <a:latin typeface="+mn-lt"/>
                          <a:cs typeface="Arial" panose="020B0604020202020204" pitchFamily="34" charset="0"/>
                        </a:rPr>
                        <a:t> ATS </a:t>
                      </a:r>
                      <a:r>
                        <a:rPr lang="en-US" sz="2400" baseline="0" dirty="0" err="1" smtClean="0">
                          <a:solidFill>
                            <a:srgbClr val="002060"/>
                          </a:solidFill>
                          <a:latin typeface="+mn-lt"/>
                          <a:cs typeface="Arial" panose="020B0604020202020204" pitchFamily="34" charset="0"/>
                        </a:rPr>
                        <a:t>ở</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Hà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Nội</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Đà</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Nẵng</a:t>
                      </a:r>
                      <a:r>
                        <a:rPr lang="en-US" sz="2400" baseline="0" dirty="0" smtClean="0">
                          <a:solidFill>
                            <a:srgbClr val="002060"/>
                          </a:solidFill>
                          <a:latin typeface="+mn-lt"/>
                          <a:cs typeface="Arial" panose="020B0604020202020204" pitchFamily="34" charset="0"/>
                        </a:rPr>
                        <a:t> </a:t>
                      </a:r>
                      <a:r>
                        <a:rPr lang="en-US" sz="2400" baseline="0" dirty="0" err="1" smtClean="0">
                          <a:solidFill>
                            <a:srgbClr val="002060"/>
                          </a:solidFill>
                          <a:latin typeface="+mn-lt"/>
                          <a:cs typeface="Arial" panose="020B0604020202020204" pitchFamily="34" charset="0"/>
                        </a:rPr>
                        <a:t>và</a:t>
                      </a:r>
                      <a:r>
                        <a:rPr lang="en-US" sz="2400" baseline="0" dirty="0" smtClean="0">
                          <a:solidFill>
                            <a:srgbClr val="002060"/>
                          </a:solidFill>
                          <a:latin typeface="+mn-lt"/>
                          <a:cs typeface="Arial" panose="020B0604020202020204" pitchFamily="34" charset="0"/>
                        </a:rPr>
                        <a:t> tp. HCM</a:t>
                      </a:r>
                      <a:endParaRPr lang="en-US" sz="2400" dirty="0" smtClean="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a:solidFill>
                            <a:srgbClr val="002060"/>
                          </a:solidFill>
                          <a:latin typeface="+mn-lt"/>
                          <a:cs typeface="+mn-cs"/>
                        </a:rPr>
                        <a:t>2011</a:t>
                      </a:r>
                      <a:endParaRPr lang="en-US" sz="2400" dirty="0">
                        <a:solidFill>
                          <a:srgbClr val="002060"/>
                        </a:solidFill>
                        <a:latin typeface="+mn-lt"/>
                        <a:cs typeface="Arial" panose="020B0604020202020204" pitchFamily="34" charset="0"/>
                      </a:endParaRP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err="1">
                          <a:solidFill>
                            <a:srgbClr val="002060"/>
                          </a:solidFill>
                          <a:latin typeface="+mn-lt"/>
                          <a:cs typeface="Arial" panose="020B0604020202020204" pitchFamily="34" charset="0"/>
                        </a:rPr>
                        <a:t>Hà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Nội</a:t>
                      </a:r>
                      <a:r>
                        <a:rPr lang="en-US" sz="2400" b="0" baseline="0" dirty="0">
                          <a:solidFill>
                            <a:srgbClr val="002060"/>
                          </a:solidFill>
                          <a:latin typeface="+mn-lt"/>
                          <a:cs typeface="Arial" panose="020B0604020202020204" pitchFamily="34" charset="0"/>
                        </a:rPr>
                        <a:t> = 100</a:t>
                      </a:r>
                    </a:p>
                    <a:p>
                      <a:pPr algn="ctr"/>
                      <a:r>
                        <a:rPr lang="en-US" sz="2400" b="0" baseline="0" dirty="0" err="1">
                          <a:solidFill>
                            <a:srgbClr val="002060"/>
                          </a:solidFill>
                          <a:latin typeface="+mn-lt"/>
                          <a:cs typeface="Arial" panose="020B0604020202020204" pitchFamily="34" charset="0"/>
                        </a:rPr>
                        <a:t>Đà</a:t>
                      </a:r>
                      <a:r>
                        <a:rPr lang="en-US" sz="2400" b="0" baseline="0" dirty="0">
                          <a:solidFill>
                            <a:srgbClr val="002060"/>
                          </a:solidFill>
                          <a:latin typeface="+mn-lt"/>
                          <a:cs typeface="Arial" panose="020B0604020202020204" pitchFamily="34" charset="0"/>
                        </a:rPr>
                        <a:t> </a:t>
                      </a:r>
                      <a:r>
                        <a:rPr lang="en-US" sz="2400" b="0" baseline="0" dirty="0" err="1">
                          <a:solidFill>
                            <a:srgbClr val="002060"/>
                          </a:solidFill>
                          <a:latin typeface="+mn-lt"/>
                          <a:cs typeface="Arial" panose="020B0604020202020204" pitchFamily="34" charset="0"/>
                        </a:rPr>
                        <a:t>Nẵng</a:t>
                      </a:r>
                      <a:r>
                        <a:rPr lang="en-US" sz="2400" b="0" baseline="0" dirty="0">
                          <a:solidFill>
                            <a:srgbClr val="002060"/>
                          </a:solidFill>
                          <a:latin typeface="+mn-lt"/>
                          <a:cs typeface="Arial" panose="020B0604020202020204" pitchFamily="34" charset="0"/>
                        </a:rPr>
                        <a:t> = 70</a:t>
                      </a:r>
                    </a:p>
                    <a:p>
                      <a:pPr algn="ctr"/>
                      <a:r>
                        <a:rPr lang="en-US" sz="2400" b="0" baseline="0" dirty="0">
                          <a:solidFill>
                            <a:srgbClr val="002060"/>
                          </a:solidFill>
                          <a:latin typeface="+mn-lt"/>
                          <a:cs typeface="Arial" panose="020B0604020202020204" pitchFamily="34" charset="0"/>
                        </a:rPr>
                        <a:t>TP HCM = 101</a:t>
                      </a:r>
                      <a:endParaRPr lang="en-US" sz="2400" b="0" dirty="0">
                        <a:solidFill>
                          <a:srgbClr val="002060"/>
                        </a:solidFill>
                        <a:latin typeface="+mn-lt"/>
                        <a:cs typeface="Arial" panose="020B0604020202020204" pitchFamily="34"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930002"/>
                  </a:ext>
                </a:extLst>
              </a:tr>
              <a:tr h="822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2060"/>
                          </a:solidFill>
                          <a:latin typeface="+mn-lt"/>
                          <a:cs typeface="Arial" panose="020B0604020202020204" pitchFamily="34" charset="0"/>
                        </a:rPr>
                        <a:t>Chi </a:t>
                      </a:r>
                      <a:r>
                        <a:rPr lang="en-US" sz="2400" b="0" baseline="0" dirty="0" err="1" smtClean="0">
                          <a:solidFill>
                            <a:srgbClr val="002060"/>
                          </a:solidFill>
                          <a:latin typeface="+mn-lt"/>
                          <a:cs typeface="Arial" panose="020B0604020202020204" pitchFamily="34" charset="0"/>
                        </a:rPr>
                        <a:t>phí</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hiệu</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quả</a:t>
                      </a:r>
                      <a:r>
                        <a:rPr lang="en-US" sz="2400" b="0" baseline="0" dirty="0" smtClean="0">
                          <a:solidFill>
                            <a:srgbClr val="002060"/>
                          </a:solidFill>
                          <a:latin typeface="+mn-lt"/>
                          <a:cs typeface="Arial" panose="020B0604020202020204" pitchFamily="34" charset="0"/>
                        </a:rPr>
                        <a:t> MMT vs. </a:t>
                      </a:r>
                      <a:r>
                        <a:rPr lang="en-US" sz="2400" b="0" baseline="0" dirty="0" err="1" smtClean="0">
                          <a:solidFill>
                            <a:srgbClr val="002060"/>
                          </a:solidFill>
                          <a:latin typeface="+mn-lt"/>
                          <a:cs typeface="Arial" panose="020B0604020202020204" pitchFamily="34" charset="0"/>
                        </a:rPr>
                        <a:t>Cai</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nghiện</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tập</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trung</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tại</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Hải</a:t>
                      </a:r>
                      <a:r>
                        <a:rPr lang="en-US" sz="2400" b="0" baseline="0" dirty="0" smtClean="0">
                          <a:solidFill>
                            <a:srgbClr val="002060"/>
                          </a:solidFill>
                          <a:latin typeface="+mn-lt"/>
                          <a:cs typeface="Arial" panose="020B0604020202020204" pitchFamily="34" charset="0"/>
                        </a:rPr>
                        <a:t> </a:t>
                      </a:r>
                      <a:r>
                        <a:rPr lang="en-US" sz="2400" b="0" baseline="0" dirty="0" err="1" smtClean="0">
                          <a:solidFill>
                            <a:srgbClr val="002060"/>
                          </a:solidFill>
                          <a:latin typeface="+mn-lt"/>
                          <a:cs typeface="Arial" panose="020B0604020202020204" pitchFamily="34" charset="0"/>
                        </a:rPr>
                        <a:t>Phòng</a:t>
                      </a:r>
                      <a:endParaRPr lang="en-US" sz="2400" b="0" dirty="0" smtClean="0">
                        <a:solidFill>
                          <a:srgbClr val="002060"/>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2060"/>
                          </a:solidFill>
                          <a:latin typeface="+mn-lt"/>
                          <a:cs typeface="Arial" panose="020B0604020202020204" pitchFamily="34" charset="0"/>
                        </a:rPr>
                        <a:t>2014</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2060"/>
                          </a:solidFill>
                          <a:latin typeface="+mn-lt"/>
                          <a:cs typeface="Arial" panose="020B0604020202020204" pitchFamily="34" charset="0"/>
                        </a:rPr>
                        <a:t>320</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82541368"/>
                  </a:ext>
                </a:extLst>
              </a:tr>
            </a:tbl>
          </a:graphicData>
        </a:graphic>
      </p:graphicFrame>
    </p:spTree>
    <p:extLst>
      <p:ext uri="{BB962C8B-B14F-4D97-AF65-F5344CB8AC3E}">
        <p14:creationId xmlns:p14="http://schemas.microsoft.com/office/powerpoint/2010/main" val="10301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ATS</a:t>
            </a:r>
            <a:endParaRPr lang="vi-VN" dirty="0"/>
          </a:p>
        </p:txBody>
      </p:sp>
      <p:graphicFrame>
        <p:nvGraphicFramePr>
          <p:cNvPr id="9" name="Chart 8"/>
          <p:cNvGraphicFramePr/>
          <p:nvPr>
            <p:extLst>
              <p:ext uri="{D42A27DB-BD31-4B8C-83A1-F6EECF244321}">
                <p14:modId xmlns:p14="http://schemas.microsoft.com/office/powerpoint/2010/main" val="3223376256"/>
              </p:ext>
            </p:extLst>
          </p:nvPr>
        </p:nvGraphicFramePr>
        <p:xfrm>
          <a:off x="259080" y="1581089"/>
          <a:ext cx="8490438" cy="4819711"/>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288388" y="1047690"/>
            <a:ext cx="9068972" cy="400110"/>
          </a:xfrm>
          <a:prstGeom prst="rect">
            <a:avLst/>
          </a:prstGeom>
          <a:noFill/>
        </p:spPr>
        <p:txBody>
          <a:bodyPr wrap="square" rtlCol="0">
            <a:spAutoFit/>
          </a:bodyPr>
          <a:lstStyle/>
          <a:p>
            <a:r>
              <a:rPr lang="vi-VN"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đã</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từng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nghe</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về</a:t>
            </a:r>
            <a:r>
              <a:rPr lang="en-US" sz="2000" b="1" dirty="0">
                <a:latin typeface="Calibri" panose="020F0502020204030204" pitchFamily="34" charset="0"/>
                <a:cs typeface="Calibri" panose="020F0502020204030204" pitchFamily="34" charset="0"/>
              </a:rPr>
              <a:t> </a:t>
            </a:r>
            <a:r>
              <a:rPr lang="vi-VN" sz="2000" b="1" dirty="0">
                <a:latin typeface="Calibri" panose="020F0502020204030204" pitchFamily="34" charset="0"/>
                <a:cs typeface="Calibri" panose="020F0502020204030204" pitchFamily="34" charset="0"/>
              </a:rPr>
              <a:t>ATS </a:t>
            </a:r>
            <a:r>
              <a:rPr lang="en-US" sz="2000" b="1" dirty="0" err="1">
                <a:latin typeface="Calibri" panose="020F0502020204030204" pitchFamily="34" charset="0"/>
                <a:cs typeface="Calibri" panose="020F0502020204030204" pitchFamily="34" charset="0"/>
              </a:rPr>
              <a:t>trong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nhóm</a:t>
            </a:r>
            <a:r>
              <a:rPr lang="vi-VN" sz="2000" b="1" dirty="0">
                <a:latin typeface="Calibri" panose="020F0502020204030204" pitchFamily="34" charset="0"/>
                <a:cs typeface="Calibri" panose="020F0502020204030204" pitchFamily="34" charset="0"/>
              </a:rPr>
              <a:t> PWID </a:t>
            </a:r>
            <a:r>
              <a:rPr lang="en-US" sz="2000" b="1" dirty="0" err="1">
                <a:latin typeface="Calibri" panose="020F0502020204030204" pitchFamily="34" charset="0"/>
                <a:cs typeface="Calibri" panose="020F0502020204030204" pitchFamily="34" charset="0"/>
              </a:rPr>
              <a:t>tại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Hà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Nội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Nẵng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và</a:t>
            </a:r>
            <a:r>
              <a:rPr lang="en-US" sz="2000" b="1" dirty="0">
                <a:latin typeface="Calibri" panose="020F0502020204030204" pitchFamily="34" charset="0"/>
                <a:cs typeface="Calibri" panose="020F0502020204030204" pitchFamily="34" charset="0"/>
              </a:rPr>
              <a:t> tp. HCM </a:t>
            </a:r>
            <a:r>
              <a:rPr lang="vi-VN" sz="2000" b="1" dirty="0">
                <a:latin typeface="Calibri" panose="020F0502020204030204" pitchFamily="34" charset="0"/>
                <a:cs typeface="Calibri" panose="020F0502020204030204" pitchFamily="34" charset="0"/>
              </a:rPr>
              <a:t>(n = 271)</a:t>
            </a:r>
          </a:p>
        </p:txBody>
      </p:sp>
      <p:sp>
        <p:nvSpPr>
          <p:cNvPr id="5" name="TextBox 4"/>
          <p:cNvSpPr txBox="1"/>
          <p:nvPr/>
        </p:nvSpPr>
        <p:spPr>
          <a:xfrm>
            <a:off x="609600" y="6410980"/>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68413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24" y="228600"/>
            <a:ext cx="8229600" cy="743712"/>
          </a:xfrm>
        </p:spPr>
        <p:txBody>
          <a:bodyPr>
            <a:normAutofit/>
          </a:bodyPr>
          <a:lstStyle/>
          <a:p>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từng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sz="3600" dirty="0">
                <a:solidFill>
                  <a:schemeClr val="bg1"/>
                </a:solidFill>
                <a:latin typeface="Arial" panose="020B0604020202020204" pitchFamily="34" charset="0"/>
                <a:cs typeface="Arial" panose="020B0604020202020204" pitchFamily="34" charset="0"/>
              </a:rPr>
              <a:t>ATS</a:t>
            </a:r>
            <a:endParaRPr lang="vi-VN" sz="3600" dirty="0">
              <a:solidFill>
                <a:schemeClr val="bg1"/>
              </a:solidFill>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153094"/>
              </p:ext>
            </p:extLst>
          </p:nvPr>
        </p:nvGraphicFramePr>
        <p:xfrm>
          <a:off x="152400" y="1314509"/>
          <a:ext cx="8648700" cy="466632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295064" y="914400"/>
            <a:ext cx="2724736" cy="400110"/>
          </a:xfrm>
          <a:prstGeom prst="rect">
            <a:avLst/>
          </a:prstGeom>
          <a:noFill/>
        </p:spPr>
        <p:txBody>
          <a:bodyPr wrap="square" rtlCol="0">
            <a:spAutoFit/>
          </a:bodyPr>
          <a:lstStyle/>
          <a:p>
            <a:r>
              <a:rPr lang="vi-VN"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đã</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từng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sử</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dụng</a:t>
            </a:r>
            <a:r>
              <a:rPr lang="en-US" sz="2000" b="1" dirty="0">
                <a:latin typeface="Calibri" panose="020F0502020204030204" pitchFamily="34" charset="0"/>
                <a:cs typeface="Calibri" panose="020F0502020204030204" pitchFamily="34" charset="0"/>
              </a:rPr>
              <a:t> </a:t>
            </a:r>
            <a:r>
              <a:rPr lang="vi-VN" sz="2000" b="1" dirty="0">
                <a:latin typeface="Calibri" panose="020F0502020204030204" pitchFamily="34" charset="0"/>
                <a:cs typeface="Calibri" panose="020F0502020204030204" pitchFamily="34" charset="0"/>
              </a:rPr>
              <a:t>ATS</a:t>
            </a:r>
          </a:p>
        </p:txBody>
      </p:sp>
      <p:sp>
        <p:nvSpPr>
          <p:cNvPr id="6" name="TextBox 5"/>
          <p:cNvSpPr txBox="1"/>
          <p:nvPr/>
        </p:nvSpPr>
        <p:spPr>
          <a:xfrm>
            <a:off x="645355" y="5980836"/>
            <a:ext cx="8024153" cy="769441"/>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a:p>
            <a:pPr algn="just">
              <a:spcBef>
                <a:spcPts val="600"/>
              </a:spcBef>
            </a:pPr>
            <a:r>
              <a:rPr lang="vi-VN" sz="1300" i="1" dirty="0">
                <a:latin typeface="Arial (Body)"/>
              </a:rPr>
              <a:t>Đại học Y Hà </a:t>
            </a:r>
            <a:r>
              <a:rPr lang="vi-VN" sz="1300" i="1" dirty="0" err="1">
                <a:latin typeface="Arial (Body)"/>
              </a:rPr>
              <a:t>Nội</a:t>
            </a:r>
            <a:r>
              <a:rPr lang="vi-VN" sz="1300" i="1" dirty="0">
                <a:latin typeface="Arial (Body)"/>
              </a:rPr>
              <a:t>, FHI360 (2015), </a:t>
            </a:r>
            <a:r>
              <a:rPr lang="en-US" sz="1300" i="1" dirty="0">
                <a:latin typeface="Arial (Body)"/>
              </a:rPr>
              <a:t>So </a:t>
            </a:r>
            <a:r>
              <a:rPr lang="en-US" sz="1300" i="1" dirty="0" err="1">
                <a:latin typeface="Arial (Body)"/>
              </a:rPr>
              <a:t>sánh</a:t>
            </a:r>
            <a:r>
              <a:rPr lang="en-US" sz="1300" i="1" dirty="0">
                <a:latin typeface="Arial (Body)"/>
              </a:rPr>
              <a:t> </a:t>
            </a:r>
            <a:r>
              <a:rPr lang="en-US" sz="1300" i="1" dirty="0" err="1">
                <a:latin typeface="Arial (Body)"/>
              </a:rPr>
              <a:t>hiệu</a:t>
            </a:r>
            <a:r>
              <a:rPr lang="en-US" sz="1300" i="1" dirty="0">
                <a:latin typeface="Arial (Body)"/>
              </a:rPr>
              <a:t> </a:t>
            </a:r>
            <a:r>
              <a:rPr lang="en-US" sz="1300" i="1" dirty="0" err="1">
                <a:latin typeface="Arial (Body)"/>
              </a:rPr>
              <a:t>quả</a:t>
            </a:r>
            <a:r>
              <a:rPr lang="en-US" sz="1300" i="1" dirty="0">
                <a:latin typeface="Arial (Body)"/>
              </a:rPr>
              <a:t> </a:t>
            </a:r>
            <a:r>
              <a:rPr lang="en-US" sz="1300" i="1" dirty="0" err="1">
                <a:latin typeface="Arial (Body)"/>
              </a:rPr>
              <a:t>mô</a:t>
            </a:r>
            <a:r>
              <a:rPr lang="en-US" sz="1300" i="1" dirty="0">
                <a:latin typeface="Arial (Body)"/>
              </a:rPr>
              <a:t> </a:t>
            </a:r>
            <a:r>
              <a:rPr lang="en-US" sz="1300" i="1" dirty="0" err="1">
                <a:latin typeface="Arial (Body)"/>
              </a:rPr>
              <a:t>hình</a:t>
            </a:r>
            <a:r>
              <a:rPr lang="en-US" altLang="en-US" sz="1300" i="1" dirty="0">
                <a:latin typeface="Arial (Body)"/>
                <a:ea typeface="MS PGothic" panose="020B0600070205080204" pitchFamily="34" charset="-128"/>
                <a:cs typeface="Arial" panose="020B0604020202020204" pitchFamily="34" charset="0"/>
              </a:rPr>
              <a:t> CCT </a:t>
            </a:r>
            <a:r>
              <a:rPr lang="en-US" altLang="en-US" sz="1300" i="1" dirty="0" err="1">
                <a:latin typeface="Arial (Body)"/>
                <a:ea typeface="MS PGothic" panose="020B0600070205080204" pitchFamily="34" charset="-128"/>
                <a:cs typeface="Arial" panose="020B0604020202020204" pitchFamily="34" charset="0"/>
              </a:rPr>
              <a:t>và</a:t>
            </a:r>
            <a:r>
              <a:rPr lang="en-US" altLang="en-US" sz="1300" i="1" dirty="0">
                <a:latin typeface="Arial (Body)"/>
                <a:ea typeface="MS PGothic" panose="020B0600070205080204" pitchFamily="34" charset="-128"/>
                <a:cs typeface="Arial" panose="020B0604020202020204" pitchFamily="34" charset="0"/>
              </a:rPr>
              <a:t> MMT </a:t>
            </a:r>
            <a:r>
              <a:rPr lang="en-US" altLang="en-US" sz="1300" i="1" dirty="0" err="1">
                <a:latin typeface="Arial (Body)"/>
                <a:ea typeface="MS PGothic" panose="020B0600070205080204" pitchFamily="34" charset="-128"/>
                <a:cs typeface="Arial" panose="020B0604020202020204" pitchFamily="34" charset="0"/>
              </a:rPr>
              <a:t>tại</a:t>
            </a:r>
            <a:r>
              <a:rPr lang="en-US" altLang="en-US" sz="1300" i="1" dirty="0">
                <a:latin typeface="Arial (Body)"/>
                <a:ea typeface="MS PGothic" panose="020B0600070205080204" pitchFamily="34" charset="-128"/>
                <a:cs typeface="Arial" panose="020B0604020202020204" pitchFamily="34" charset="0"/>
              </a:rPr>
              <a:t> Hai Phong, Vietnam</a:t>
            </a:r>
            <a:endParaRPr lang="vi-VN" sz="1300" i="1" dirty="0">
              <a:latin typeface="Arial (Body)"/>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Tần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ATS</a:t>
            </a:r>
            <a:endParaRPr lang="vi-V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23914269"/>
              </p:ext>
            </p:extLst>
          </p:nvPr>
        </p:nvGraphicFramePr>
        <p:xfrm>
          <a:off x="152400" y="1327350"/>
          <a:ext cx="8648700" cy="50836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57200" y="1110734"/>
            <a:ext cx="9144000" cy="400110"/>
          </a:xfrm>
          <a:prstGeom prst="rect">
            <a:avLst/>
          </a:prstGeom>
          <a:noFill/>
        </p:spPr>
        <p:txBody>
          <a:bodyPr wrap="square" rtlCol="0">
            <a:spAutoFit/>
          </a:bodyPr>
          <a:lstStyle/>
          <a:p>
            <a:r>
              <a:rPr lang="vi-VN"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tần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suất</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sử</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dụng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trong</a:t>
            </a:r>
            <a:r>
              <a:rPr lang="en-US" sz="2000" b="1" dirty="0">
                <a:latin typeface="Calibri" panose="020F0502020204030204" pitchFamily="34" charset="0"/>
                <a:cs typeface="Calibri" panose="020F0502020204030204" pitchFamily="34" charset="0"/>
              </a:rPr>
              <a:t> 90 </a:t>
            </a:r>
            <a:r>
              <a:rPr lang="en-US" sz="2000" b="1" dirty="0" err="1">
                <a:latin typeface="Calibri" panose="020F0502020204030204" pitchFamily="34" charset="0"/>
                <a:cs typeface="Calibri" panose="020F0502020204030204" pitchFamily="34" charset="0"/>
              </a:rPr>
              <a:t>ngày</a:t>
            </a:r>
            <a:r>
              <a:rPr lang="en-US" sz="2000" b="1" dirty="0">
                <a:latin typeface="Calibri" panose="020F0502020204030204" pitchFamily="34" charset="0"/>
                <a:cs typeface="Calibri" panose="020F0502020204030204" pitchFamily="34" charset="0"/>
              </a:rPr>
              <a:t> qua </a:t>
            </a:r>
            <a:r>
              <a:rPr lang="en-US" sz="2000" b="1" dirty="0" err="1">
                <a:latin typeface="Calibri" panose="020F0502020204030204" pitchFamily="34" charset="0"/>
                <a:cs typeface="Calibri" panose="020F0502020204030204" pitchFamily="34" charset="0"/>
              </a:rPr>
              <a:t>tại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Hà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Nội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Nẵng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và</a:t>
            </a:r>
            <a:r>
              <a:rPr lang="en-US" sz="2000" b="1" dirty="0">
                <a:latin typeface="Calibri" panose="020F0502020204030204" pitchFamily="34" charset="0"/>
                <a:cs typeface="Calibri" panose="020F0502020204030204" pitchFamily="34" charset="0"/>
              </a:rPr>
              <a:t> tp. HCM </a:t>
            </a:r>
            <a:r>
              <a:rPr lang="vi-VN" sz="2000" b="1" dirty="0">
                <a:latin typeface="Calibri" panose="020F0502020204030204" pitchFamily="34" charset="0"/>
                <a:cs typeface="Calibri" panose="020F0502020204030204" pitchFamily="34" charset="0"/>
              </a:rPr>
              <a:t>(n = 271)</a:t>
            </a:r>
          </a:p>
        </p:txBody>
      </p:sp>
      <p:sp>
        <p:nvSpPr>
          <p:cNvPr id="5" name="TextBox 4"/>
          <p:cNvSpPr txBox="1"/>
          <p:nvPr/>
        </p:nvSpPr>
        <p:spPr>
          <a:xfrm>
            <a:off x="609600" y="6410980"/>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365110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743712"/>
          </a:xfrm>
        </p:spPr>
        <p:txBody>
          <a:bodyPr>
            <a:normAutofit/>
          </a:bodyPr>
          <a:lstStyle/>
          <a:p>
            <a:r>
              <a:rPr lang="en-US" sz="3600" dirty="0" err="1">
                <a:solidFill>
                  <a:schemeClr val="bg1"/>
                </a:solidFill>
                <a:latin typeface="Arial" panose="020B0604020202020204" pitchFamily="34" charset="0"/>
                <a:cs typeface="Arial" panose="020B0604020202020204" pitchFamily="34" charset="0"/>
              </a:rPr>
              <a:t>Lí</a:t>
            </a:r>
            <a:r>
              <a:rPr lang="en-US" sz="3600" dirty="0">
                <a:solidFill>
                  <a:schemeClr val="bg1"/>
                </a:solidFill>
                <a:latin typeface="Arial" panose="020B0604020202020204" pitchFamily="34" charset="0"/>
                <a:cs typeface="Arial" panose="020B0604020202020204" pitchFamily="34" charset="0"/>
              </a:rPr>
              <a:t> do </a:t>
            </a:r>
            <a:r>
              <a:rPr lang="en-US" sz="3600" dirty="0" err="1">
                <a:solidFill>
                  <a:schemeClr val="bg1"/>
                </a:solidFill>
                <a:latin typeface="Arial" panose="020B0604020202020204" pitchFamily="34" charset="0"/>
                <a:cs typeface="Arial" panose="020B0604020202020204" pitchFamily="34" charset="0"/>
              </a:rPr>
              <a:t>lần</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đầu</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tiên</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sử</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dụng</a:t>
            </a:r>
            <a:r>
              <a:rPr lang="en-US" sz="3600" dirty="0">
                <a:solidFill>
                  <a:schemeClr val="bg1"/>
                </a:solidFill>
                <a:latin typeface="Arial" panose="020B0604020202020204" pitchFamily="34" charset="0"/>
                <a:cs typeface="Arial" panose="020B0604020202020204" pitchFamily="34" charset="0"/>
              </a:rPr>
              <a:t> ATS</a:t>
            </a:r>
          </a:p>
        </p:txBody>
      </p:sp>
      <p:sp>
        <p:nvSpPr>
          <p:cNvPr id="3" name="Content Placeholder 2"/>
          <p:cNvSpPr>
            <a:spLocks noGrp="1"/>
          </p:cNvSpPr>
          <p:nvPr>
            <p:ph idx="1"/>
          </p:nvPr>
        </p:nvSpPr>
        <p:spPr>
          <a:xfrm>
            <a:off x="457200" y="1676400"/>
            <a:ext cx="8229600" cy="3886200"/>
          </a:xfrm>
        </p:spPr>
        <p:style>
          <a:lnRef idx="2">
            <a:schemeClr val="accent4"/>
          </a:lnRef>
          <a:fillRef idx="1">
            <a:schemeClr val="lt1"/>
          </a:fillRef>
          <a:effectRef idx="0">
            <a:schemeClr val="accent4"/>
          </a:effectRef>
          <a:fontRef idx="minor">
            <a:schemeClr val="dk1"/>
          </a:fontRef>
        </p:style>
        <p:txBody>
          <a:bodyPr>
            <a:normAutofit fontScale="92500"/>
          </a:bodyPr>
          <a:lstStyle/>
          <a:p>
            <a:pPr algn="just"/>
            <a:r>
              <a:rPr lang="vi-VN" i="1" dirty="0">
                <a:solidFill>
                  <a:srgbClr val="002060"/>
                </a:solidFill>
              </a:rPr>
              <a:t>“…nó bảo chơi thử thôi, đá không bị nghiện…Em nói... làm cái gì mà không nghiện, cái gì cũng phải nghiện hết ấy. Cái nó nói em không tin... thì em nói... nếu mày nói vậy thì chơi với mày thử coi phải nghiện hay không…”</a:t>
            </a:r>
            <a:r>
              <a:rPr lang="en-US" i="1" dirty="0">
                <a:solidFill>
                  <a:srgbClr val="002060"/>
                </a:solidFill>
              </a:rPr>
              <a:t> (</a:t>
            </a:r>
            <a:r>
              <a:rPr lang="en-US" i="1" dirty="0">
                <a:solidFill>
                  <a:srgbClr val="002060"/>
                </a:solidFill>
                <a:latin typeface="Arial" panose="020B0604020202020204" pitchFamily="34" charset="0"/>
                <a:cs typeface="Arial" panose="020B0604020202020204" pitchFamily="34" charset="0"/>
              </a:rPr>
              <a:t>Nam, </a:t>
            </a:r>
            <a:r>
              <a:rPr lang="en-US" i="1" dirty="0" err="1">
                <a:solidFill>
                  <a:srgbClr val="002060"/>
                </a:solidFill>
                <a:latin typeface="Arial" panose="020B0604020202020204" pitchFamily="34" charset="0"/>
                <a:cs typeface="Arial" panose="020B0604020202020204" pitchFamily="34" charset="0"/>
              </a:rPr>
              <a:t>Sử</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dụng</a:t>
            </a:r>
            <a:r>
              <a:rPr lang="en-US" i="1" dirty="0">
                <a:solidFill>
                  <a:srgbClr val="002060"/>
                </a:solidFill>
                <a:latin typeface="Arial" panose="020B0604020202020204" pitchFamily="34" charset="0"/>
                <a:cs typeface="Arial" panose="020B0604020202020204" pitchFamily="34" charset="0"/>
              </a:rPr>
              <a:t> heroin, TP HCM)</a:t>
            </a:r>
          </a:p>
          <a:p>
            <a:pPr algn="just"/>
            <a:r>
              <a:rPr lang="vi-VN" i="1" dirty="0">
                <a:solidFill>
                  <a:srgbClr val="002060"/>
                </a:solidFill>
              </a:rPr>
              <a:t>“Trong hoàn cảnh lúc em thất nghiệp không có việc làm này kia rồi bạn bè lại đứa mình buồn, bạn bè lại rủ đi chơi, bạn bè nó bao, nó có tiền nó bao. Thì mình đi chơi, lúc đó mình đi chung với bạn bè…”</a:t>
            </a:r>
            <a:r>
              <a:rPr lang="en-US" i="1" dirty="0">
                <a:solidFill>
                  <a:srgbClr val="002060"/>
                </a:solidFill>
              </a:rPr>
              <a:t> </a:t>
            </a:r>
            <a:r>
              <a:rPr lang="en-US" i="1" dirty="0">
                <a:solidFill>
                  <a:srgbClr val="002060"/>
                </a:solidFill>
                <a:latin typeface="Arial" panose="020B0604020202020204" pitchFamily="34" charset="0"/>
                <a:cs typeface="Arial" panose="020B0604020202020204" pitchFamily="34" charset="0"/>
              </a:rPr>
              <a:t>(Nam, </a:t>
            </a:r>
            <a:r>
              <a:rPr lang="en-US" i="1" dirty="0" err="1">
                <a:solidFill>
                  <a:srgbClr val="002060"/>
                </a:solidFill>
                <a:latin typeface="Arial" panose="020B0604020202020204" pitchFamily="34" charset="0"/>
                <a:cs typeface="Arial" panose="020B0604020202020204" pitchFamily="34" charset="0"/>
              </a:rPr>
              <a:t>Sử</a:t>
            </a:r>
            <a:r>
              <a:rPr lang="en-US" i="1" dirty="0">
                <a:solidFill>
                  <a:srgbClr val="002060"/>
                </a:solidFill>
                <a:latin typeface="Arial" panose="020B0604020202020204" pitchFamily="34" charset="0"/>
                <a:cs typeface="Arial" panose="020B0604020202020204" pitchFamily="34" charset="0"/>
              </a:rPr>
              <a:t> </a:t>
            </a:r>
            <a:r>
              <a:rPr lang="en-US" i="1" dirty="0" err="1">
                <a:solidFill>
                  <a:srgbClr val="002060"/>
                </a:solidFill>
                <a:latin typeface="Arial" panose="020B0604020202020204" pitchFamily="34" charset="0"/>
                <a:cs typeface="Arial" panose="020B0604020202020204" pitchFamily="34" charset="0"/>
              </a:rPr>
              <a:t>dụng</a:t>
            </a:r>
            <a:r>
              <a:rPr lang="en-US" i="1" dirty="0">
                <a:solidFill>
                  <a:srgbClr val="002060"/>
                </a:solidFill>
                <a:latin typeface="Arial" panose="020B0604020202020204" pitchFamily="34" charset="0"/>
                <a:cs typeface="Arial" panose="020B0604020202020204" pitchFamily="34" charset="0"/>
              </a:rPr>
              <a:t> heroin, TP HCM)</a:t>
            </a:r>
          </a:p>
          <a:p>
            <a:endParaRPr lang="en-US" dirty="0">
              <a:solidFill>
                <a:srgbClr val="002060"/>
              </a:solidFill>
            </a:endParaRPr>
          </a:p>
        </p:txBody>
      </p:sp>
      <p:grpSp>
        <p:nvGrpSpPr>
          <p:cNvPr id="4" name="Group 3"/>
          <p:cNvGrpSpPr/>
          <p:nvPr/>
        </p:nvGrpSpPr>
        <p:grpSpPr>
          <a:xfrm>
            <a:off x="381000" y="1600200"/>
            <a:ext cx="457200" cy="533400"/>
            <a:chOff x="228600" y="1219200"/>
            <a:chExt cx="457200" cy="533400"/>
          </a:xfrm>
        </p:grpSpPr>
        <p:sp>
          <p:nvSpPr>
            <p:cNvPr id="5" name="Half Frame 4"/>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grpSp>
        <p:nvGrpSpPr>
          <p:cNvPr id="7" name="Group 6"/>
          <p:cNvGrpSpPr/>
          <p:nvPr/>
        </p:nvGrpSpPr>
        <p:grpSpPr>
          <a:xfrm rot="10800000">
            <a:off x="8305800" y="5105400"/>
            <a:ext cx="457200" cy="533400"/>
            <a:chOff x="228600" y="1219200"/>
            <a:chExt cx="457200" cy="533400"/>
          </a:xfrm>
        </p:grpSpPr>
        <p:sp>
          <p:nvSpPr>
            <p:cNvPr id="8" name="Half Frame 7"/>
            <p:cNvSpPr/>
            <p:nvPr/>
          </p:nvSpPr>
          <p:spPr>
            <a:xfrm>
              <a:off x="457200" y="1447800"/>
              <a:ext cx="228600" cy="3048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a:off x="228600" y="1219200"/>
              <a:ext cx="381000" cy="457200"/>
            </a:xfrm>
            <a:prstGeom prst="halfFram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grpSp>
      <p:sp>
        <p:nvSpPr>
          <p:cNvPr id="10" name="TextBox 9"/>
          <p:cNvSpPr txBox="1"/>
          <p:nvPr/>
        </p:nvSpPr>
        <p:spPr>
          <a:xfrm>
            <a:off x="434926" y="5850445"/>
            <a:ext cx="8024153" cy="492443"/>
          </a:xfrm>
          <a:prstGeom prst="rect">
            <a:avLst/>
          </a:prstGeom>
          <a:noFill/>
        </p:spPr>
        <p:txBody>
          <a:bodyPr wrap="square" rtlCol="0">
            <a:spAutoFit/>
          </a:bodyPr>
          <a:lstStyle/>
          <a:p>
            <a:pPr algn="just"/>
            <a:r>
              <a:rPr lang="vi-VN" sz="1300" i="1" dirty="0"/>
              <a:t>UNODC (2012), </a:t>
            </a:r>
            <a:r>
              <a:rPr lang="vi-VN" sz="1300" i="1" dirty="0" err="1"/>
              <a:t>Các</a:t>
            </a:r>
            <a:r>
              <a:rPr lang="vi-VN" sz="1300" i="1" dirty="0"/>
              <a:t> </a:t>
            </a:r>
            <a:r>
              <a:rPr lang="vi-VN" sz="1300" i="1" dirty="0" err="1"/>
              <a:t>chất</a:t>
            </a:r>
            <a:r>
              <a:rPr lang="vi-VN" sz="1300" i="1" dirty="0"/>
              <a:t> </a:t>
            </a:r>
            <a:r>
              <a:rPr lang="vi-VN" sz="1300" i="1" dirty="0" err="1"/>
              <a:t>kích</a:t>
            </a:r>
            <a:r>
              <a:rPr lang="vi-VN" sz="1300" i="1" dirty="0"/>
              <a:t> </a:t>
            </a:r>
            <a:r>
              <a:rPr lang="vi-VN" sz="1300" i="1" dirty="0" err="1"/>
              <a:t>thích</a:t>
            </a:r>
            <a:r>
              <a:rPr lang="vi-VN" sz="1300" i="1" dirty="0"/>
              <a:t> </a:t>
            </a:r>
            <a:r>
              <a:rPr lang="vi-VN" sz="1300" i="1" dirty="0" err="1"/>
              <a:t>dạng</a:t>
            </a:r>
            <a:r>
              <a:rPr lang="vi-VN" sz="1300" i="1" dirty="0"/>
              <a:t> </a:t>
            </a:r>
            <a:r>
              <a:rPr lang="vi-VN" sz="1300" i="1" dirty="0" err="1"/>
              <a:t>Amphetamine</a:t>
            </a:r>
            <a:r>
              <a:rPr lang="vi-VN" sz="1300" i="1" dirty="0"/>
              <a:t> ở </a:t>
            </a:r>
            <a:r>
              <a:rPr lang="vi-VN" sz="1300" i="1" dirty="0" err="1"/>
              <a:t>Việt</a:t>
            </a:r>
            <a:r>
              <a:rPr lang="vi-VN" sz="1300" i="1" dirty="0"/>
              <a:t> Nam – </a:t>
            </a:r>
            <a:r>
              <a:rPr lang="vi-VN" sz="1300" i="1" dirty="0" err="1"/>
              <a:t>Đánh</a:t>
            </a:r>
            <a:r>
              <a:rPr lang="vi-VN" sz="1300" i="1" dirty="0"/>
              <a:t> </a:t>
            </a:r>
            <a:r>
              <a:rPr lang="vi-VN" sz="1300" i="1" dirty="0" err="1"/>
              <a:t>giá</a:t>
            </a:r>
            <a:r>
              <a:rPr lang="vi-VN" sz="1300" i="1" dirty="0"/>
              <a:t> </a:t>
            </a:r>
            <a:r>
              <a:rPr lang="vi-VN" sz="1300" i="1" dirty="0" err="1"/>
              <a:t>về</a:t>
            </a:r>
            <a:r>
              <a:rPr lang="vi-VN" sz="1300" i="1" dirty="0"/>
              <a:t> </a:t>
            </a:r>
            <a:r>
              <a:rPr lang="vi-VN" sz="1300" i="1" dirty="0" err="1"/>
              <a:t>mức</a:t>
            </a:r>
            <a:r>
              <a:rPr lang="vi-VN" sz="1300" i="1" dirty="0"/>
              <a:t> </a:t>
            </a:r>
            <a:r>
              <a:rPr lang="vi-VN" sz="1300" i="1" dirty="0" err="1"/>
              <a:t>độ</a:t>
            </a:r>
            <a:r>
              <a:rPr lang="vi-VN" sz="1300" i="1" dirty="0"/>
              <a:t> </a:t>
            </a:r>
            <a:r>
              <a:rPr lang="vi-VN" sz="1300" i="1" dirty="0" err="1"/>
              <a:t>sẵn</a:t>
            </a:r>
            <a:r>
              <a:rPr lang="vi-VN" sz="1300" i="1" dirty="0"/>
              <a:t> </a:t>
            </a:r>
            <a:r>
              <a:rPr lang="vi-VN" sz="1300" i="1" dirty="0" err="1"/>
              <a:t>có</a:t>
            </a:r>
            <a:r>
              <a:rPr lang="vi-VN" sz="1300" i="1" dirty="0"/>
              <a:t>, </a:t>
            </a:r>
            <a:r>
              <a:rPr lang="vi-VN" sz="1300" i="1" dirty="0" err="1"/>
              <a:t>sử</a:t>
            </a:r>
            <a:r>
              <a:rPr lang="vi-VN" sz="1300" i="1" dirty="0"/>
              <a:t> </a:t>
            </a:r>
            <a:r>
              <a:rPr lang="vi-VN" sz="1300" i="1" dirty="0" err="1"/>
              <a:t>dụng</a:t>
            </a:r>
            <a:r>
              <a:rPr lang="vi-VN" sz="1300" i="1" dirty="0"/>
              <a:t> </a:t>
            </a:r>
            <a:r>
              <a:rPr lang="vi-VN" sz="1300" i="1" dirty="0" err="1"/>
              <a:t>và</a:t>
            </a:r>
            <a:r>
              <a:rPr lang="vi-VN" sz="1300" i="1" dirty="0"/>
              <a:t> </a:t>
            </a:r>
            <a:r>
              <a:rPr lang="vi-VN" sz="1300" i="1" dirty="0" err="1"/>
              <a:t>tác</a:t>
            </a:r>
            <a:r>
              <a:rPr lang="vi-VN" sz="1300" i="1" dirty="0"/>
              <a:t> </a:t>
            </a:r>
            <a:r>
              <a:rPr lang="vi-VN" sz="1300" i="1" dirty="0" err="1"/>
              <a:t>động</a:t>
            </a:r>
            <a:r>
              <a:rPr lang="vi-VN" sz="1300" i="1" dirty="0"/>
              <a:t> </a:t>
            </a:r>
            <a:r>
              <a:rPr lang="vi-VN" sz="1300" i="1" dirty="0" err="1"/>
              <a:t>tới</a:t>
            </a:r>
            <a:r>
              <a:rPr lang="vi-VN" sz="1300" i="1" dirty="0"/>
              <a:t> </a:t>
            </a:r>
            <a:r>
              <a:rPr lang="vi-VN" sz="1300" i="1" dirty="0" err="1"/>
              <a:t>sức</a:t>
            </a:r>
            <a:r>
              <a:rPr lang="vi-VN" sz="1300" i="1" dirty="0"/>
              <a:t> </a:t>
            </a:r>
            <a:r>
              <a:rPr lang="vi-VN" sz="1300" i="1" dirty="0" err="1"/>
              <a:t>khỏe</a:t>
            </a:r>
            <a:endParaRPr lang="vi-VN" sz="1300" i="1" dirty="0">
              <a:cs typeface="Arial" panose="020B0604020202020204" pitchFamily="34" charset="0"/>
            </a:endParaRPr>
          </a:p>
        </p:txBody>
      </p:sp>
    </p:spTree>
    <p:extLst>
      <p:ext uri="{BB962C8B-B14F-4D97-AF65-F5344CB8AC3E}">
        <p14:creationId xmlns:p14="http://schemas.microsoft.com/office/powerpoint/2010/main" val="1777293522"/>
      </p:ext>
    </p:extLst>
  </p:cSld>
  <p:clrMapOvr>
    <a:masterClrMapping/>
  </p:clrMapOvr>
</p:sld>
</file>

<file path=ppt/theme/theme1.xml><?xml version="1.0" encoding="utf-8"?>
<a:theme xmlns:a="http://schemas.openxmlformats.org/drawingml/2006/main" name="creata">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eata" id="{78CA52E3-C164-4DD2-AD15-4D696CA9C395}" vid="{5B6A6BA5-5101-4428-9277-7B07F23C6D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creata</Template>
  <TotalTime>1414</TotalTime>
  <Words>2822</Words>
  <Application>Microsoft Macintosh PowerPoint</Application>
  <PresentationFormat>On-screen Show (4:3)</PresentationFormat>
  <Paragraphs>208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creata</vt:lpstr>
      <vt:lpstr> SỬ DỤNG ATS VÀ NGUY CƠ HIV TRONG CÁC NHÓM NGUY CƠ CAO TẠI VIỆT NAM</vt:lpstr>
      <vt:lpstr>Mục tiêu và Phương pháp</vt:lpstr>
      <vt:lpstr>Danh sách các nghiên cứu</vt:lpstr>
      <vt:lpstr>PowerPoint Presentation</vt:lpstr>
      <vt:lpstr>Cỡ mẫu nghiên cứu</vt:lpstr>
      <vt:lpstr>Đã từng nghe về ATS</vt:lpstr>
      <vt:lpstr>Đã từng sử dụng ATS</vt:lpstr>
      <vt:lpstr>Tần suất sử dụng ATS</vt:lpstr>
      <vt:lpstr>Lí do lần đầu tiên sử dụng ATS</vt:lpstr>
      <vt:lpstr>Cảm giác sau khi sử dụng ATS </vt:lpstr>
      <vt:lpstr>Tác động của sử dụng ATS lên hành vi tình dục</vt:lpstr>
      <vt:lpstr>PowerPoint Presentation</vt:lpstr>
      <vt:lpstr>Cỡ mẫu nghiên cứu</vt:lpstr>
      <vt:lpstr>Đã từng nghe về ATS</vt:lpstr>
      <vt:lpstr>Đã từng sử dụng ATS</vt:lpstr>
      <vt:lpstr>XN nước tiểu dương tính với ATS</vt:lpstr>
      <vt:lpstr>Tần suất sử dụng ATS</vt:lpstr>
      <vt:lpstr>Tác động của sử dụng ATS lên hành vi tình dục</vt:lpstr>
      <vt:lpstr>Tác động của sử dụng ATS lên hành vi tình dục</vt:lpstr>
      <vt:lpstr>Tác động của sử dụng ATS lên hành vi tình dục</vt:lpstr>
      <vt:lpstr>PowerPoint Presentation</vt:lpstr>
      <vt:lpstr>PowerPoint Presentation</vt:lpstr>
      <vt:lpstr>Cỡ mẫu nghiên cứu</vt:lpstr>
      <vt:lpstr>Đã từng nghe về ATS</vt:lpstr>
      <vt:lpstr>Đã từng sử dụng ATS</vt:lpstr>
      <vt:lpstr>XN nước tiểu dương tính với ATS</vt:lpstr>
      <vt:lpstr>Lí do lần đầu tiên sử dụng ATS</vt:lpstr>
      <vt:lpstr>Tần suất sử dụng ATS</vt:lpstr>
      <vt:lpstr>Một số kết luận và đề xuất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ATS AWARENESS, USE AND SELECTED HEALTH OUTCOMES AMONG RISK GROUPS IN VIETNAM SURVEY</dc:title>
  <dc:creator>User</dc:creator>
  <cp:lastModifiedBy>Giang Le</cp:lastModifiedBy>
  <cp:revision>205</cp:revision>
  <dcterms:created xsi:type="dcterms:W3CDTF">2011-04-04T05:17:14Z</dcterms:created>
  <dcterms:modified xsi:type="dcterms:W3CDTF">2016-12-20T08:01:16Z</dcterms:modified>
</cp:coreProperties>
</file>